
<file path=[Content_Types].xml><?xml version="1.0" encoding="utf-8"?>
<Types xmlns="http://schemas.openxmlformats.org/package/2006/content-types">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y="6858000" cx="9144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DC0371-ED8F-4FB9-BE43-15FB74269DE7}" type="datetimeFigureOut">
              <a:rPr lang="en-US" smtClean="0"/>
              <a:pPr/>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DC0371-ED8F-4FB9-BE43-15FB74269DE7}" type="datetimeFigureOut">
              <a:rPr lang="en-US" smtClean="0"/>
              <a:pPr/>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DC0371-ED8F-4FB9-BE43-15FB74269DE7}" type="datetimeFigureOut">
              <a:rPr lang="en-US" smtClean="0"/>
              <a:pPr/>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DC0371-ED8F-4FB9-BE43-15FB74269DE7}" type="datetimeFigureOut">
              <a:rPr lang="en-US" smtClean="0"/>
              <a:pPr/>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DC0371-ED8F-4FB9-BE43-15FB74269DE7}" type="datetimeFigureOut">
              <a:rPr lang="en-US" smtClean="0"/>
              <a:pPr/>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DC0371-ED8F-4FB9-BE43-15FB74269DE7}" type="datetimeFigureOut">
              <a:rPr lang="en-US" smtClean="0"/>
              <a:pPr/>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DC0371-ED8F-4FB9-BE43-15FB74269DE7}" type="datetimeFigureOut">
              <a:rPr lang="en-US" smtClean="0"/>
              <a:pPr/>
              <a:t>9/18/2022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DC0371-ED8F-4FB9-BE43-15FB74269DE7}" type="datetimeFigureOut">
              <a:rPr lang="en-US" smtClean="0"/>
              <a:pPr/>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DC0371-ED8F-4FB9-BE43-15FB74269DE7}" type="datetimeFigureOut">
              <a:rPr lang="en-US" smtClean="0"/>
              <a:pPr/>
              <a:t>9/18/2022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DC0371-ED8F-4FB9-BE43-15FB74269DE7}" type="datetimeFigureOut">
              <a:rPr lang="en-US" smtClean="0"/>
              <a:pPr/>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DC0371-ED8F-4FB9-BE43-15FB74269DE7}" type="datetimeFigureOut">
              <a:rPr lang="en-US" smtClean="0"/>
              <a:pPr/>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4453D-854B-425E-8534-66149B2073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C0371-ED8F-4FB9-BE43-15FB74269DE7}" type="datetimeFigureOut">
              <a:rPr lang="en-US" smtClean="0"/>
              <a:pPr/>
              <a:t>9/18/2022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B4453D-854B-425E-8534-66149B2073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en.wikipedia.org/wiki/Stylomastoid_foramen" TargetMode="External"/><Relationship Id="rId3" Type="http://schemas.openxmlformats.org/officeDocument/2006/relationships/hyperlink" Target="https://en.wikipedia.org/wiki/Pons" TargetMode="External"/><Relationship Id="rId7" Type="http://schemas.openxmlformats.org/officeDocument/2006/relationships/hyperlink" Target="https://en.wikipedia.org/wiki/Facial_nerve" TargetMode="External"/><Relationship Id="rId2" Type="http://schemas.openxmlformats.org/officeDocument/2006/relationships/hyperlink" Target="https://en.wikipedia.org/wiki/Cranial_nerves" TargetMode="External"/><Relationship Id="rId1" Type="http://schemas.openxmlformats.org/officeDocument/2006/relationships/slideLayout" Target="../slideLayouts/slideLayout2.xml"/><Relationship Id="rId6" Type="http://schemas.openxmlformats.org/officeDocument/2006/relationships/hyperlink" Target="https://en.wikipedia.org/wiki/Tongue" TargetMode="External"/><Relationship Id="rId5" Type="http://schemas.openxmlformats.org/officeDocument/2006/relationships/hyperlink" Target="https://en.wikipedia.org/wiki/Taste" TargetMode="External"/><Relationship Id="rId10" Type="http://schemas.openxmlformats.org/officeDocument/2006/relationships/hyperlink" Target="https://en.wikipedia.org/wiki/Ganglia" TargetMode="External"/><Relationship Id="rId4" Type="http://schemas.openxmlformats.org/officeDocument/2006/relationships/hyperlink" Target="https://en.wikipedia.org/wiki/Brainstem" TargetMode="External"/><Relationship Id="rId9" Type="http://schemas.openxmlformats.org/officeDocument/2006/relationships/hyperlink" Target="https://en.wikipedia.org/wiki/Parasympathetic"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hyperlink" Target="https://en.wikipedia.org/wiki/Buccal_branch_of_the_facial_nerve" TargetMode="External"/><Relationship Id="rId3" Type="http://schemas.openxmlformats.org/officeDocument/2006/relationships/hyperlink" Target="https://en.wikipedia.org/wiki/Posterior_auricular_nerve" TargetMode="External"/><Relationship Id="rId7" Type="http://schemas.openxmlformats.org/officeDocument/2006/relationships/hyperlink" Target="https://en.wikipedia.org/wiki/Zygomatic_branch_of_the_facial_nerve" TargetMode="External"/><Relationship Id="rId2" Type="http://schemas.openxmlformats.org/officeDocument/2006/relationships/hyperlink" Target="https://en.wikipedia.org/wiki/Stylomastoid_foramen" TargetMode="External"/><Relationship Id="rId1" Type="http://schemas.openxmlformats.org/officeDocument/2006/relationships/slideLayout" Target="../slideLayouts/slideLayout7.xml"/><Relationship Id="rId6" Type="http://schemas.openxmlformats.org/officeDocument/2006/relationships/hyperlink" Target="https://en.wikipedia.org/wiki/Temporal_branch_of_the_facial_nerve" TargetMode="External"/><Relationship Id="rId5" Type="http://schemas.openxmlformats.org/officeDocument/2006/relationships/hyperlink" Target="https://en.wikipedia.org/wiki/Stylohyoid_muscle" TargetMode="External"/><Relationship Id="rId10" Type="http://schemas.openxmlformats.org/officeDocument/2006/relationships/hyperlink" Target="https://en.wikipedia.org/wiki/Cervical_branch_of_the_facial_nerve" TargetMode="External"/><Relationship Id="rId4" Type="http://schemas.openxmlformats.org/officeDocument/2006/relationships/hyperlink" Target="https://en.wikipedia.org/wiki/Digastric_muscle" TargetMode="External"/><Relationship Id="rId9" Type="http://schemas.openxmlformats.org/officeDocument/2006/relationships/hyperlink" Target="https://en.wikipedia.org/wiki/Marginal_mandibular_branch_of_the_facial_nerve"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en.wikipedia.org/wiki/Trigeminal_nerve" TargetMode="External"/><Relationship Id="rId2" Type="http://schemas.openxmlformats.org/officeDocument/2006/relationships/hyperlink" Target="https://en.wikipedia.org/wiki/Chronic_pain" TargetMode="External"/><Relationship Id="rId1" Type="http://schemas.openxmlformats.org/officeDocument/2006/relationships/slideLayout" Target="../slideLayouts/slideLayout2.xml"/><Relationship Id="rId5" Type="http://schemas.openxmlformats.org/officeDocument/2006/relationships/hyperlink" Target="https://en.wikipedia.org/wiki/Depression_(mood)" TargetMode="External"/><Relationship Id="rId4" Type="http://schemas.openxmlformats.org/officeDocument/2006/relationships/hyperlink" Target="https://en.wikipedia.org/wiki/Atypical_trigeminal_neuralgia"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en.wikipedia.org/wiki/Arteriovenous_malformation" TargetMode="External"/><Relationship Id="rId13" Type="http://schemas.openxmlformats.org/officeDocument/2006/relationships/hyperlink" Target="https://en.wikipedia.org/wiki/Mandibular_nerve" TargetMode="External"/><Relationship Id="rId3" Type="http://schemas.openxmlformats.org/officeDocument/2006/relationships/hyperlink" Target="https://en.wikipedia.org/wiki/Blood_vessel" TargetMode="External"/><Relationship Id="rId7" Type="http://schemas.openxmlformats.org/officeDocument/2006/relationships/hyperlink" Target="https://en.wikipedia.org/wiki/Tumor" TargetMode="External"/><Relationship Id="rId12" Type="http://schemas.openxmlformats.org/officeDocument/2006/relationships/hyperlink" Target="https://en.wikipedia.org/wiki/Maxillary_nerve" TargetMode="External"/><Relationship Id="rId2" Type="http://schemas.openxmlformats.org/officeDocument/2006/relationships/hyperlink" Target="https://en.wikipedia.org/wiki/Myelin" TargetMode="External"/><Relationship Id="rId1" Type="http://schemas.openxmlformats.org/officeDocument/2006/relationships/slideLayout" Target="../slideLayouts/slideLayout2.xml"/><Relationship Id="rId6" Type="http://schemas.openxmlformats.org/officeDocument/2006/relationships/hyperlink" Target="https://en.wikipedia.org/wiki/Stroke" TargetMode="External"/><Relationship Id="rId11" Type="http://schemas.openxmlformats.org/officeDocument/2006/relationships/hyperlink" Target="https://en.wikipedia.org/wiki/Ophthalmic_nerve" TargetMode="External"/><Relationship Id="rId5" Type="http://schemas.openxmlformats.org/officeDocument/2006/relationships/hyperlink" Target="https://en.wikipedia.org/wiki/Multiple_sclerosis" TargetMode="External"/><Relationship Id="rId10" Type="http://schemas.openxmlformats.org/officeDocument/2006/relationships/hyperlink" Target="https://en.wikipedia.org/wiki/Cranial_nerve" TargetMode="External"/><Relationship Id="rId4" Type="http://schemas.openxmlformats.org/officeDocument/2006/relationships/hyperlink" Target="https://en.wikipedia.org/wiki/Brain_stem" TargetMode="External"/><Relationship Id="rId9" Type="http://schemas.openxmlformats.org/officeDocument/2006/relationships/hyperlink" Target="https://en.wikipedia.org/wiki/Neuropathy" TargetMode="External"/><Relationship Id="rId14" Type="http://schemas.openxmlformats.org/officeDocument/2006/relationships/hyperlink" Target="https://en.wikipedia.org/wiki/Postherpetic_neuralgia"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8" Type="http://schemas.openxmlformats.org/officeDocument/2006/relationships/hyperlink" Target="https://en.wikipedia.org/wiki/Gabapentin" TargetMode="External"/><Relationship Id="rId3" Type="http://schemas.openxmlformats.org/officeDocument/2006/relationships/hyperlink" Target="https://en.wikipedia.org/wiki/Carbamazepine" TargetMode="External"/><Relationship Id="rId7" Type="http://schemas.openxmlformats.org/officeDocument/2006/relationships/hyperlink" Target="https://en.wikipedia.org/wiki/Phenytoin" TargetMode="External"/><Relationship Id="rId2" Type="http://schemas.openxmlformats.org/officeDocument/2006/relationships/hyperlink" Target="https://en.wikipedia.org/wiki/Anticonvulsant" TargetMode="External"/><Relationship Id="rId1" Type="http://schemas.openxmlformats.org/officeDocument/2006/relationships/slideLayout" Target="../slideLayouts/slideLayout7.xml"/><Relationship Id="rId6" Type="http://schemas.openxmlformats.org/officeDocument/2006/relationships/hyperlink" Target="https://en.wikipedia.org/wiki/Oxcarbazepine" TargetMode="External"/><Relationship Id="rId11" Type="http://schemas.openxmlformats.org/officeDocument/2006/relationships/hyperlink" Target="https://en.wikipedia.org/wiki/Duloxetine" TargetMode="External"/><Relationship Id="rId5" Type="http://schemas.openxmlformats.org/officeDocument/2006/relationships/hyperlink" Target="https://en.wikipedia.org/wiki/Lamotrigine" TargetMode="External"/><Relationship Id="rId10" Type="http://schemas.openxmlformats.org/officeDocument/2006/relationships/hyperlink" Target="https://en.wikipedia.org/wiki/Amitriptyline" TargetMode="External"/><Relationship Id="rId4" Type="http://schemas.openxmlformats.org/officeDocument/2006/relationships/hyperlink" Target="https://en.wikipedia.org/wiki/Baclofen" TargetMode="External"/><Relationship Id="rId9" Type="http://schemas.openxmlformats.org/officeDocument/2006/relationships/hyperlink" Target="https://en.wikipedia.org/wiki/Pregabalin"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s://en.wikipedia.org/wiki/Microvascular_decompress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4257" y="381001"/>
            <a:ext cx="9111343" cy="954107"/>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108856" y="2467428"/>
            <a:ext cx="11321144" cy="954107"/>
          </a:xfrm>
          <a:prstGeom prst="rect">
            <a:avLst/>
          </a:prstGeom>
          <a:noFill/>
        </p:spPr>
        <p:txBody>
          <a:bodyPr wrap="square" rtlCol="0">
            <a:spAutoFit/>
          </a:bodyPr>
          <a:lstStyle/>
          <a:p>
            <a:endParaRPr lang="en-US" sz="2800" dirty="0" smtClean="0">
              <a:latin typeface="Book Antiqua" panose="02040602050305030304" pitchFamily="18" charset="0"/>
            </a:endParaRPr>
          </a:p>
          <a:p>
            <a:r>
              <a:rPr lang="en-US" sz="2800" dirty="0" smtClean="0">
                <a:latin typeface="Book Antiqua" panose="02040602050305030304" pitchFamily="18" charset="0"/>
              </a:rPr>
              <a:t>                                 NERVE INJURY</a:t>
            </a:r>
            <a:r>
              <a:rPr lang="en-US" sz="2800" dirty="0" smtClean="0">
                <a:latin typeface="Book Antiqua" panose="02040602050305030304" pitchFamily="18" charset="0"/>
              </a:rPr>
              <a:t>   </a:t>
            </a:r>
          </a:p>
        </p:txBody>
      </p:sp>
      <p:sp>
        <p:nvSpPr>
          <p:cNvPr id="6" name="TextBox 5"/>
          <p:cNvSpPr txBox="1"/>
          <p:nvPr/>
        </p:nvSpPr>
        <p:spPr>
          <a:xfrm>
            <a:off x="152400" y="5715000"/>
            <a:ext cx="8545286" cy="523220"/>
          </a:xfrm>
          <a:prstGeom prst="rect">
            <a:avLst/>
          </a:prstGeom>
          <a:noFill/>
        </p:spPr>
        <p:txBody>
          <a:bodyPr wrap="square" rtlCol="0">
            <a:spAutoFit/>
          </a:bodyPr>
          <a:lstStyle/>
          <a:p>
            <a:pPr algn="ctr"/>
            <a:r>
              <a:rPr lang="en-US" sz="2800" dirty="0">
                <a:latin typeface="Book Antiqua" panose="02040602050305030304" pitchFamily="18" charset="0"/>
              </a:rPr>
              <a:t>DEPARTMENT </a:t>
            </a:r>
            <a:r>
              <a:rPr lang="en-US" sz="2800" dirty="0" smtClean="0">
                <a:latin typeface="Book Antiqua" panose="02040602050305030304" pitchFamily="18" charset="0"/>
              </a:rPr>
              <a:t>OF GENERAL MEDICINE  </a:t>
            </a:r>
            <a:endParaRPr lang="en-US" sz="2800" dirty="0">
              <a:latin typeface="Book Antiqua" panose="02040602050305030304" pitchFamily="18" charset="0"/>
            </a:endParaRPr>
          </a:p>
        </p:txBody>
      </p:sp>
      <p:pic>
        <p:nvPicPr>
          <p:cNvPr id="7" name="Picture 6"/>
          <p:cNvPicPr>
            <a:picLocks noChangeAspect="1"/>
          </p:cNvPicPr>
          <p:nvPr/>
        </p:nvPicPr>
        <p:blipFill rotWithShape="1">
          <a:blip r:embed="rId2">
            <a:extLst>
              <a:ext uri="{28A0092B-C50C-407E-A947-70E740481C1C}">
                <a14:useLocalDpi xmlns="" xmlns:a14="http://schemas.microsoft.com/office/drawing/2010/main" val="0"/>
              </a:ext>
            </a:extLst>
          </a:blip>
          <a:srcRect l="15781" r="15781"/>
          <a:stretch/>
        </p:blipFill>
        <p:spPr>
          <a:xfrm>
            <a:off x="0" y="0"/>
            <a:ext cx="1393371"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pPr/>
              <a:t>1</a:t>
            </a:fld>
            <a:endParaRPr lang="en-US" dirty="0"/>
          </a:p>
        </p:txBody>
      </p:sp>
    </p:spTree>
    <p:extLst>
      <p:ext uri="{BB962C8B-B14F-4D97-AF65-F5344CB8AC3E}">
        <p14:creationId xmlns=""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rgbClr val="FF0000"/>
                </a:solidFill>
              </a:rPr>
              <a:t>Causes of peripheral nerve lesions</a:t>
            </a:r>
            <a:endParaRPr lang="en-US" dirty="0">
              <a:solidFill>
                <a:srgbClr val="FF0000"/>
              </a:solidFill>
            </a:endParaRPr>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1.Traumatic: Either closed or open</a:t>
            </a:r>
          </a:p>
          <a:p>
            <a:pPr>
              <a:buNone/>
            </a:pPr>
            <a:r>
              <a:rPr lang="en-US" dirty="0" smtClean="0"/>
              <a:t>2.Inflammatory: Leprosy, Herpes </a:t>
            </a:r>
            <a:r>
              <a:rPr lang="en-US" dirty="0" err="1" smtClean="0"/>
              <a:t>zoster,diptheria</a:t>
            </a:r>
            <a:endParaRPr lang="en-US" dirty="0" smtClean="0"/>
          </a:p>
          <a:p>
            <a:pPr>
              <a:buNone/>
            </a:pPr>
            <a:r>
              <a:rPr lang="en-US" dirty="0" smtClean="0"/>
              <a:t>3.Compression neuropathies</a:t>
            </a:r>
          </a:p>
          <a:p>
            <a:pPr>
              <a:buNone/>
            </a:pPr>
            <a:r>
              <a:rPr lang="en-US" dirty="0" smtClean="0"/>
              <a:t>4.Lead,Arsenical poisoning</a:t>
            </a:r>
          </a:p>
          <a:p>
            <a:pPr>
              <a:buNone/>
            </a:pPr>
            <a:r>
              <a:rPr lang="en-US" dirty="0" smtClean="0"/>
              <a:t>5.Diabetes </a:t>
            </a:r>
            <a:r>
              <a:rPr lang="en-US" dirty="0" err="1" smtClean="0"/>
              <a:t>mallitus,Alcoholism</a:t>
            </a:r>
            <a:r>
              <a:rPr lang="en-US" dirty="0" smtClean="0"/>
              <a:t>.</a:t>
            </a:r>
          </a:p>
          <a:p>
            <a:pPr>
              <a:buNone/>
            </a:pPr>
            <a:r>
              <a:rPr lang="en-US" dirty="0" smtClean="0"/>
              <a:t>6.Vit.B1 deficiency</a:t>
            </a:r>
          </a:p>
          <a:p>
            <a:pPr>
              <a:buNone/>
            </a:pPr>
            <a:r>
              <a:rPr lang="en-US" dirty="0" smtClean="0"/>
              <a:t>7.Porphyria</a:t>
            </a:r>
          </a:p>
          <a:p>
            <a:pPr>
              <a:buNone/>
            </a:pPr>
            <a:r>
              <a:rPr lang="en-US" dirty="0" smtClean="0"/>
              <a:t>8.Neural </a:t>
            </a:r>
            <a:r>
              <a:rPr lang="en-US" dirty="0" err="1" smtClean="0"/>
              <a:t>tumours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rgbClr val="FF0000"/>
                </a:solidFill>
              </a:rPr>
              <a:t>NEUROPRAXIA</a:t>
            </a:r>
            <a:endParaRPr lang="en-US" dirty="0">
              <a:solidFill>
                <a:srgbClr val="FF0000"/>
              </a:solidFill>
            </a:endParaRPr>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 There is physiological paralysis of conduction in </a:t>
            </a:r>
          </a:p>
          <a:p>
            <a:pPr>
              <a:buNone/>
            </a:pPr>
            <a:r>
              <a:rPr lang="en-US" dirty="0" smtClean="0"/>
              <a:t> the intact nerve </a:t>
            </a:r>
            <a:r>
              <a:rPr lang="en-US" dirty="0" err="1" smtClean="0"/>
              <a:t>fibres</a:t>
            </a:r>
            <a:r>
              <a:rPr lang="en-US" dirty="0" smtClean="0"/>
              <a:t> as a result of </a:t>
            </a:r>
            <a:r>
              <a:rPr lang="en-US" dirty="0" err="1" smtClean="0"/>
              <a:t>streching</a:t>
            </a:r>
            <a:r>
              <a:rPr lang="en-US" dirty="0" smtClean="0"/>
              <a:t> or </a:t>
            </a:r>
          </a:p>
          <a:p>
            <a:pPr>
              <a:buNone/>
            </a:pPr>
            <a:r>
              <a:rPr lang="en-US" dirty="0" smtClean="0"/>
              <a:t> distortion without any organic </a:t>
            </a:r>
            <a:r>
              <a:rPr lang="en-US" dirty="0" err="1" smtClean="0"/>
              <a:t>rupture.Hence</a:t>
            </a:r>
            <a:r>
              <a:rPr lang="en-US" dirty="0" smtClean="0"/>
              <a:t>,</a:t>
            </a:r>
          </a:p>
          <a:p>
            <a:pPr>
              <a:buNone/>
            </a:pPr>
            <a:r>
              <a:rPr lang="en-US" dirty="0" smtClean="0"/>
              <a:t> </a:t>
            </a:r>
            <a:r>
              <a:rPr lang="en-US" dirty="0" err="1" smtClean="0"/>
              <a:t>Wallerian</a:t>
            </a:r>
            <a:r>
              <a:rPr lang="en-US" dirty="0" smtClean="0"/>
              <a:t> degeneration does not occur.</a:t>
            </a:r>
          </a:p>
          <a:p>
            <a:pPr>
              <a:buNone/>
            </a:pPr>
            <a:r>
              <a:rPr lang="en-US" dirty="0" smtClean="0"/>
              <a:t>          Recovery takes place within few days to few weeks without residual neurological sign.</a:t>
            </a:r>
          </a:p>
          <a:p>
            <a:pPr>
              <a:buNone/>
            </a:pPr>
            <a:endParaRPr lang="en-US" dirty="0" smtClean="0"/>
          </a:p>
          <a:p>
            <a:pPr>
              <a:buNone/>
            </a:pPr>
            <a:r>
              <a:rPr lang="en-US" dirty="0" smtClean="0">
                <a:solidFill>
                  <a:srgbClr val="FF0000"/>
                </a:solidFill>
              </a:rPr>
              <a:t>Treatment</a:t>
            </a:r>
            <a:r>
              <a:rPr lang="en-US" dirty="0" smtClean="0"/>
              <a:t>-Splinting the limb in a position of </a:t>
            </a:r>
          </a:p>
          <a:p>
            <a:pPr>
              <a:buNone/>
            </a:pPr>
            <a:r>
              <a:rPr lang="en-US" dirty="0" smtClean="0"/>
              <a:t>           relaxation of paralyzed muscle groups.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solidFill>
                  <a:srgbClr val="FF0000"/>
                </a:solidFill>
              </a:rPr>
              <a:t>AXONOTMESIS</a:t>
            </a:r>
            <a:endParaRPr lang="en-US" dirty="0">
              <a:solidFill>
                <a:srgbClr val="FF0000"/>
              </a:solidFill>
            </a:endParaRPr>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a:buNone/>
            </a:pPr>
            <a:r>
              <a:rPr lang="en-US" dirty="0" smtClean="0"/>
              <a:t>                     There is rupture of nerve </a:t>
            </a:r>
            <a:r>
              <a:rPr lang="en-US" dirty="0" err="1" smtClean="0"/>
              <a:t>fibres</a:t>
            </a:r>
            <a:r>
              <a:rPr lang="en-US" dirty="0" smtClean="0"/>
              <a:t> within the intact </a:t>
            </a:r>
          </a:p>
          <a:p>
            <a:pPr>
              <a:buNone/>
            </a:pPr>
            <a:r>
              <a:rPr lang="en-US" dirty="0" smtClean="0"/>
              <a:t>                                              nerve sheath.</a:t>
            </a:r>
          </a:p>
          <a:p>
            <a:pPr>
              <a:buNone/>
            </a:pPr>
            <a:r>
              <a:rPr lang="en-US" dirty="0" smtClean="0"/>
              <a:t>                               There is always neurological deficit.</a:t>
            </a:r>
          </a:p>
          <a:p>
            <a:pPr>
              <a:buNone/>
            </a:pPr>
            <a:r>
              <a:rPr lang="en-US" dirty="0" smtClean="0"/>
              <a:t>                        *</a:t>
            </a:r>
            <a:r>
              <a:rPr lang="en-US" dirty="0" err="1" smtClean="0"/>
              <a:t>anaesthesia</a:t>
            </a:r>
            <a:r>
              <a:rPr lang="en-US" dirty="0" smtClean="0"/>
              <a:t> *</a:t>
            </a:r>
            <a:r>
              <a:rPr lang="en-US" dirty="0" err="1" smtClean="0"/>
              <a:t>paraesthesia</a:t>
            </a:r>
            <a:r>
              <a:rPr lang="en-US" dirty="0" smtClean="0"/>
              <a:t> *weakness of </a:t>
            </a:r>
          </a:p>
          <a:p>
            <a:pPr>
              <a:buNone/>
            </a:pPr>
            <a:r>
              <a:rPr lang="en-US" dirty="0" smtClean="0"/>
              <a:t>                                 muscles and *paralysis of muscles.</a:t>
            </a:r>
          </a:p>
          <a:p>
            <a:pPr>
              <a:buNone/>
            </a:pPr>
            <a:r>
              <a:rPr lang="en-US" dirty="0" smtClean="0"/>
              <a:t>                                             </a:t>
            </a:r>
            <a:r>
              <a:rPr lang="en-US" dirty="0" smtClean="0">
                <a:solidFill>
                  <a:srgbClr val="FF0000"/>
                </a:solidFill>
              </a:rPr>
              <a:t>Treatment-</a:t>
            </a:r>
          </a:p>
          <a:p>
            <a:pPr>
              <a:buNone/>
            </a:pPr>
            <a:r>
              <a:rPr lang="en-US" dirty="0" smtClean="0"/>
              <a:t> 1.Splinting of the limb.</a:t>
            </a:r>
          </a:p>
          <a:p>
            <a:pPr>
              <a:buNone/>
            </a:pPr>
            <a:r>
              <a:rPr lang="en-US" dirty="0" smtClean="0"/>
              <a:t> 2.Care of skin.</a:t>
            </a:r>
          </a:p>
          <a:p>
            <a:pPr>
              <a:buNone/>
            </a:pPr>
            <a:r>
              <a:rPr lang="en-US" dirty="0" smtClean="0"/>
              <a:t> 3.Maintain nutrition of limb.</a:t>
            </a:r>
          </a:p>
          <a:p>
            <a:pPr>
              <a:buNone/>
            </a:pPr>
            <a:r>
              <a:rPr lang="en-US" dirty="0" smtClean="0"/>
              <a:t> 4.If, regeneration is </a:t>
            </a:r>
            <a:r>
              <a:rPr lang="en-US" dirty="0" err="1" smtClean="0"/>
              <a:t>delayed,then</a:t>
            </a:r>
            <a:r>
              <a:rPr lang="en-US" dirty="0" smtClean="0"/>
              <a:t> exploration of </a:t>
            </a:r>
          </a:p>
          <a:p>
            <a:pPr>
              <a:buNone/>
            </a:pPr>
            <a:r>
              <a:rPr lang="en-US" dirty="0" smtClean="0"/>
              <a:t>     nerve and excision of scar or callus or </a:t>
            </a:r>
            <a:r>
              <a:rPr lang="en-US" dirty="0" err="1" smtClean="0"/>
              <a:t>neuroma</a:t>
            </a:r>
            <a:r>
              <a:rPr lang="en-US" dirty="0" smtClean="0"/>
              <a:t>.</a:t>
            </a:r>
          </a:p>
          <a:p>
            <a:pPr>
              <a:buNone/>
            </a:pPr>
            <a:r>
              <a:rPr lang="en-US" dirty="0" smtClean="0"/>
              <a:t>Progress of regeneration is assessed by –</a:t>
            </a:r>
          </a:p>
          <a:p>
            <a:pPr>
              <a:buNone/>
            </a:pPr>
            <a:r>
              <a:rPr lang="en-US" dirty="0" smtClean="0"/>
              <a:t>     1.Tinel’s sign-Tingling sensation at site of regeneration.</a:t>
            </a:r>
          </a:p>
          <a:p>
            <a:pPr>
              <a:buNone/>
            </a:pPr>
            <a:r>
              <a:rPr lang="en-US" dirty="0" smtClean="0"/>
              <a:t>     2.Recovery of muscle tone and power time to time.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rgbClr val="FF0000"/>
                </a:solidFill>
              </a:rPr>
              <a:t>NEUROTMESIS</a:t>
            </a:r>
            <a:endParaRPr lang="en-US" dirty="0">
              <a:solidFill>
                <a:srgbClr val="FF0000"/>
              </a:solidFill>
            </a:endParaRPr>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pPr>
              <a:buNone/>
            </a:pPr>
            <a:r>
              <a:rPr lang="en-US" dirty="0" smtClean="0"/>
              <a:t>It is due to partial or complete division of nerve</a:t>
            </a:r>
          </a:p>
          <a:p>
            <a:pPr>
              <a:buNone/>
            </a:pPr>
            <a:r>
              <a:rPr lang="en-US" dirty="0" smtClean="0"/>
              <a:t>Sheath and nerve </a:t>
            </a:r>
            <a:r>
              <a:rPr lang="en-US" dirty="0" err="1" smtClean="0"/>
              <a:t>fibres.It</a:t>
            </a:r>
            <a:r>
              <a:rPr lang="en-US" dirty="0" smtClean="0"/>
              <a:t> is commonly caused </a:t>
            </a:r>
          </a:p>
          <a:p>
            <a:pPr>
              <a:buNone/>
            </a:pPr>
            <a:r>
              <a:rPr lang="en-US" dirty="0" smtClean="0"/>
              <a:t>due to penetrating or cut injuries or even during</a:t>
            </a:r>
          </a:p>
          <a:p>
            <a:pPr>
              <a:buNone/>
            </a:pPr>
            <a:r>
              <a:rPr lang="en-US" dirty="0" smtClean="0"/>
              <a:t> surgery.</a:t>
            </a:r>
          </a:p>
          <a:p>
            <a:pPr>
              <a:buNone/>
            </a:pPr>
            <a:r>
              <a:rPr lang="en-US" dirty="0" smtClean="0"/>
              <a:t> Partial lesions produces lateral </a:t>
            </a:r>
            <a:r>
              <a:rPr lang="en-US" dirty="0" err="1" smtClean="0"/>
              <a:t>neuroma</a:t>
            </a:r>
            <a:r>
              <a:rPr lang="en-US" dirty="0" smtClean="0"/>
              <a:t> and </a:t>
            </a:r>
          </a:p>
          <a:p>
            <a:pPr>
              <a:buNone/>
            </a:pPr>
            <a:r>
              <a:rPr lang="en-US" dirty="0" smtClean="0"/>
              <a:t> complete lesions causes </a:t>
            </a:r>
            <a:r>
              <a:rPr lang="en-US" dirty="0" err="1" smtClean="0"/>
              <a:t>neuroma</a:t>
            </a:r>
            <a:r>
              <a:rPr lang="en-US" dirty="0" smtClean="0"/>
              <a:t> at the end of</a:t>
            </a:r>
          </a:p>
          <a:p>
            <a:pPr>
              <a:buNone/>
            </a:pPr>
            <a:r>
              <a:rPr lang="en-US" dirty="0" smtClean="0"/>
              <a:t> nerve.</a:t>
            </a:r>
          </a:p>
          <a:p>
            <a:pPr>
              <a:buNone/>
            </a:pPr>
            <a:r>
              <a:rPr lang="en-US" dirty="0" smtClean="0"/>
              <a:t>Symptoms-Loss of motor and sensory functions</a:t>
            </a:r>
          </a:p>
          <a:p>
            <a:pPr>
              <a:buNone/>
            </a:pPr>
            <a:r>
              <a:rPr lang="en-US" dirty="0" smtClean="0"/>
              <a:t>   of the affected nerve with </a:t>
            </a:r>
            <a:r>
              <a:rPr lang="en-US" dirty="0" err="1" smtClean="0"/>
              <a:t>dysesthesias</a:t>
            </a:r>
            <a:r>
              <a:rPr lang="en-US" dirty="0" smtClean="0"/>
              <a:t>.</a:t>
            </a:r>
          </a:p>
          <a:p>
            <a:pPr>
              <a:buNone/>
            </a:pPr>
            <a:r>
              <a:rPr lang="en-US" dirty="0" err="1" smtClean="0"/>
              <a:t>Neurotmesis</a:t>
            </a:r>
            <a:r>
              <a:rPr lang="en-US" dirty="0" smtClean="0"/>
              <a:t> occur in peripheral nervous system </a:t>
            </a:r>
          </a:p>
          <a:p>
            <a:pPr>
              <a:buNone/>
            </a:pPr>
            <a:r>
              <a:rPr lang="en-US" dirty="0" smtClean="0"/>
              <a:t>  that to common occur in upper </a:t>
            </a:r>
            <a:r>
              <a:rPr lang="en-US" dirty="0" err="1" smtClean="0"/>
              <a:t>linb</a:t>
            </a:r>
            <a:r>
              <a:rPr lang="en-US" dirty="0" smtClean="0"/>
              <a:t> 73%.</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85000" lnSpcReduction="20000"/>
          </a:bodyPr>
          <a:lstStyle/>
          <a:p>
            <a:pPr>
              <a:buNone/>
            </a:pPr>
            <a:r>
              <a:rPr lang="en-US" dirty="0" smtClean="0">
                <a:solidFill>
                  <a:srgbClr val="FF0000"/>
                </a:solidFill>
              </a:rPr>
              <a:t>Treatment-</a:t>
            </a:r>
          </a:p>
          <a:p>
            <a:pPr>
              <a:buNone/>
            </a:pPr>
            <a:r>
              <a:rPr lang="en-US" dirty="0" smtClean="0"/>
              <a:t>1.Suturing of the nerve provided-</a:t>
            </a:r>
          </a:p>
          <a:p>
            <a:pPr>
              <a:buNone/>
            </a:pPr>
            <a:r>
              <a:rPr lang="en-US" dirty="0" smtClean="0"/>
              <a:t>              a) No infection</a:t>
            </a:r>
          </a:p>
          <a:p>
            <a:pPr>
              <a:buNone/>
            </a:pPr>
            <a:r>
              <a:rPr lang="en-US" dirty="0" smtClean="0"/>
              <a:t>              b) No contamination of wound</a:t>
            </a:r>
          </a:p>
          <a:p>
            <a:pPr>
              <a:buNone/>
            </a:pPr>
            <a:r>
              <a:rPr lang="en-US" dirty="0" smtClean="0"/>
              <a:t>              c) No tension between two cut ends</a:t>
            </a:r>
          </a:p>
          <a:p>
            <a:pPr>
              <a:buNone/>
            </a:pPr>
            <a:r>
              <a:rPr lang="en-US" dirty="0" smtClean="0"/>
              <a:t>              d) Even with </a:t>
            </a:r>
            <a:r>
              <a:rPr lang="en-US" dirty="0" err="1" smtClean="0"/>
              <a:t>repair,recovery</a:t>
            </a:r>
            <a:r>
              <a:rPr lang="en-US" dirty="0" smtClean="0"/>
              <a:t> is not 100%</a:t>
            </a:r>
          </a:p>
          <a:p>
            <a:pPr>
              <a:buNone/>
            </a:pPr>
            <a:r>
              <a:rPr lang="en-US" dirty="0" smtClean="0"/>
              <a:t>2.Principles of nerve repair-</a:t>
            </a:r>
          </a:p>
          <a:p>
            <a:pPr>
              <a:buNone/>
            </a:pPr>
            <a:r>
              <a:rPr lang="en-US" dirty="0" smtClean="0"/>
              <a:t>              Accurate </a:t>
            </a:r>
            <a:r>
              <a:rPr lang="en-US" dirty="0" err="1" smtClean="0"/>
              <a:t>coaption</a:t>
            </a:r>
            <a:r>
              <a:rPr lang="en-US" dirty="0" smtClean="0"/>
              <a:t> of the nerve ends</a:t>
            </a:r>
          </a:p>
          <a:p>
            <a:pPr>
              <a:buNone/>
            </a:pPr>
            <a:r>
              <a:rPr lang="en-US" dirty="0" smtClean="0"/>
              <a:t>              without tension in healthy bed.</a:t>
            </a:r>
          </a:p>
          <a:p>
            <a:pPr>
              <a:buNone/>
            </a:pPr>
            <a:r>
              <a:rPr lang="en-US" dirty="0" smtClean="0"/>
              <a:t>3.Procedure-</a:t>
            </a:r>
          </a:p>
          <a:p>
            <a:pPr>
              <a:buNone/>
            </a:pPr>
            <a:r>
              <a:rPr lang="en-US" dirty="0" smtClean="0"/>
              <a:t>             Define cut </a:t>
            </a:r>
            <a:r>
              <a:rPr lang="en-US" dirty="0" err="1" smtClean="0"/>
              <a:t>ends.Ragged</a:t>
            </a:r>
            <a:r>
              <a:rPr lang="en-US" dirty="0" smtClean="0"/>
              <a:t> edges are trimmed.</a:t>
            </a:r>
          </a:p>
          <a:p>
            <a:pPr>
              <a:buNone/>
            </a:pPr>
            <a:r>
              <a:rPr lang="en-US" dirty="0" smtClean="0"/>
              <a:t>              </a:t>
            </a:r>
            <a:r>
              <a:rPr lang="en-US" dirty="0" err="1" smtClean="0"/>
              <a:t>Mobilisation</a:t>
            </a:r>
            <a:r>
              <a:rPr lang="en-US" dirty="0" smtClean="0"/>
              <a:t> of </a:t>
            </a:r>
            <a:r>
              <a:rPr lang="en-US" dirty="0" err="1" smtClean="0"/>
              <a:t>nerve.Sutures</a:t>
            </a:r>
            <a:r>
              <a:rPr lang="en-US" dirty="0" smtClean="0"/>
              <a:t> are placed in </a:t>
            </a:r>
          </a:p>
          <a:p>
            <a:pPr>
              <a:buNone/>
            </a:pPr>
            <a:r>
              <a:rPr lang="en-US" dirty="0" smtClean="0"/>
              <a:t>              </a:t>
            </a:r>
            <a:r>
              <a:rPr lang="en-US" dirty="0" err="1" smtClean="0"/>
              <a:t>epineural</a:t>
            </a:r>
            <a:r>
              <a:rPr lang="en-US" dirty="0" smtClean="0"/>
              <a:t> tissue using fine sutures e.g.8-0 –etc</a:t>
            </a:r>
          </a:p>
          <a:p>
            <a:pPr>
              <a:buNone/>
            </a:pPr>
            <a:r>
              <a:rPr lang="en-US" dirty="0" smtClean="0"/>
              <a:t>              If gap is </a:t>
            </a:r>
            <a:r>
              <a:rPr lang="en-US" dirty="0" err="1" smtClean="0"/>
              <a:t>there,then</a:t>
            </a:r>
            <a:r>
              <a:rPr lang="en-US" dirty="0" smtClean="0"/>
              <a:t> perform nerve grafting.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pPr>
              <a:buNone/>
            </a:pPr>
            <a:r>
              <a:rPr lang="en-US" dirty="0" smtClean="0"/>
              <a:t>                         FACIAL NERVE INJURY                         </a:t>
            </a:r>
          </a:p>
          <a:p>
            <a:r>
              <a:rPr lang="en-US" dirty="0" smtClean="0"/>
              <a:t>Introduction-</a:t>
            </a:r>
          </a:p>
          <a:p>
            <a:r>
              <a:rPr lang="en-US" dirty="0" smtClean="0"/>
              <a:t>The </a:t>
            </a:r>
            <a:r>
              <a:rPr lang="en-US" b="1" dirty="0" smtClean="0"/>
              <a:t>facial nerve</a:t>
            </a:r>
            <a:r>
              <a:rPr lang="en-US" dirty="0" smtClean="0"/>
              <a:t> is the </a:t>
            </a:r>
            <a:r>
              <a:rPr lang="en-US" b="1" dirty="0" smtClean="0"/>
              <a:t>seventh </a:t>
            </a:r>
            <a:r>
              <a:rPr lang="en-US" b="1" dirty="0" smtClean="0">
                <a:hlinkClick r:id="rId2" tooltip="Cranial nerves"/>
              </a:rPr>
              <a:t>cranial nerve</a:t>
            </a:r>
            <a:r>
              <a:rPr lang="en-US" dirty="0" smtClean="0"/>
              <a:t>, or simply cranial nerve </a:t>
            </a:r>
            <a:r>
              <a:rPr lang="en-US" b="1" dirty="0" smtClean="0"/>
              <a:t>VII</a:t>
            </a:r>
            <a:r>
              <a:rPr lang="en-US" dirty="0" smtClean="0"/>
              <a:t>. It emerges from the </a:t>
            </a:r>
            <a:r>
              <a:rPr lang="en-US" dirty="0" err="1" smtClean="0">
                <a:hlinkClick r:id="rId3" tooltip="Pons"/>
              </a:rPr>
              <a:t>pons</a:t>
            </a:r>
            <a:r>
              <a:rPr lang="en-US" dirty="0" smtClean="0"/>
              <a:t> of the </a:t>
            </a:r>
            <a:r>
              <a:rPr lang="en-US" dirty="0" smtClean="0">
                <a:hlinkClick r:id="rId4" tooltip="Brainstem"/>
              </a:rPr>
              <a:t>brainstem</a:t>
            </a:r>
            <a:r>
              <a:rPr lang="en-US" dirty="0" smtClean="0"/>
              <a:t>, controls the muscles of facial expression, and functions in the conveyance of </a:t>
            </a:r>
            <a:r>
              <a:rPr lang="en-US" dirty="0" smtClean="0">
                <a:hlinkClick r:id="rId5" tooltip="Taste"/>
              </a:rPr>
              <a:t>taste</a:t>
            </a:r>
            <a:r>
              <a:rPr lang="en-US" dirty="0" smtClean="0"/>
              <a:t> sensations from the anterior two-thirds of the </a:t>
            </a:r>
            <a:r>
              <a:rPr lang="en-US" dirty="0" smtClean="0">
                <a:hlinkClick r:id="rId6" tooltip="Tongue"/>
              </a:rPr>
              <a:t>tongue</a:t>
            </a:r>
            <a:r>
              <a:rPr lang="en-US" dirty="0" smtClean="0"/>
              <a:t>.</a:t>
            </a:r>
            <a:r>
              <a:rPr lang="en-US" baseline="30000" dirty="0" smtClean="0">
                <a:hlinkClick r:id="rId7"/>
              </a:rPr>
              <a:t>[1]</a:t>
            </a:r>
            <a:r>
              <a:rPr lang="en-US" dirty="0" smtClean="0"/>
              <a:t> The nerves typically travels from the </a:t>
            </a:r>
            <a:r>
              <a:rPr lang="en-US" dirty="0" err="1" smtClean="0">
                <a:hlinkClick r:id="rId3" tooltip="Pons"/>
              </a:rPr>
              <a:t>pons</a:t>
            </a:r>
            <a:r>
              <a:rPr lang="en-US" dirty="0" smtClean="0"/>
              <a:t> through the facial canal in the temporal bone and exits the skull at the </a:t>
            </a:r>
            <a:r>
              <a:rPr lang="en-US" dirty="0" err="1" smtClean="0">
                <a:hlinkClick r:id="rId8" tooltip="Stylomastoid foramen"/>
              </a:rPr>
              <a:t>stylomastoid</a:t>
            </a:r>
            <a:r>
              <a:rPr lang="en-US" dirty="0" smtClean="0">
                <a:hlinkClick r:id="rId8" tooltip="Stylomastoid foramen"/>
              </a:rPr>
              <a:t> foramen</a:t>
            </a:r>
            <a:r>
              <a:rPr lang="en-US" dirty="0" smtClean="0"/>
              <a:t>.</a:t>
            </a:r>
          </a:p>
          <a:p>
            <a:r>
              <a:rPr lang="en-US" dirty="0" smtClean="0"/>
              <a:t>The facial nerve also supplies </a:t>
            </a:r>
            <a:r>
              <a:rPr lang="en-US" dirty="0" err="1" smtClean="0"/>
              <a:t>preganglionic</a:t>
            </a:r>
            <a:r>
              <a:rPr lang="en-US" dirty="0" smtClean="0"/>
              <a:t> </a:t>
            </a:r>
            <a:r>
              <a:rPr lang="en-US" dirty="0" smtClean="0">
                <a:hlinkClick r:id="rId9" tooltip="Parasympathetic"/>
              </a:rPr>
              <a:t>parasympathetic</a:t>
            </a:r>
            <a:r>
              <a:rPr lang="en-US" dirty="0" smtClean="0"/>
              <a:t> fibers to several head and neck </a:t>
            </a:r>
            <a:r>
              <a:rPr lang="en-US" dirty="0" smtClean="0">
                <a:hlinkClick r:id="rId10" tooltip="Ganglia"/>
              </a:rPr>
              <a:t>ganglia</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ated image"/>
          <p:cNvPicPr>
            <a:picLocks noChangeAspect="1" noChangeArrowheads="1"/>
          </p:cNvPicPr>
          <p:nvPr/>
        </p:nvPicPr>
        <p:blipFill>
          <a:blip r:embed="rId2"/>
          <a:srcRect/>
          <a:stretch>
            <a:fillRect/>
          </a:stretch>
        </p:blipFill>
        <p:spPr bwMode="auto">
          <a:xfrm>
            <a:off x="77329" y="139598"/>
            <a:ext cx="9036687" cy="648980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Image result for facial nerve"/>
          <p:cNvPicPr>
            <a:picLocks noChangeAspect="1" noChangeArrowheads="1"/>
          </p:cNvPicPr>
          <p:nvPr/>
        </p:nvPicPr>
        <p:blipFill>
          <a:blip r:embed="rId2"/>
          <a:srcRect/>
          <a:stretch>
            <a:fillRect/>
          </a:stretch>
        </p:blipFill>
        <p:spPr bwMode="auto">
          <a:xfrm>
            <a:off x="457200" y="292989"/>
            <a:ext cx="8077200" cy="643394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924800" cy="5285550"/>
          </a:xfrm>
          <a:prstGeom prst="rect">
            <a:avLst/>
          </a:prstGeom>
        </p:spPr>
        <p:txBody>
          <a:bodyPr wrap="square">
            <a:spAutoFit/>
          </a:bodyPr>
          <a:lstStyle/>
          <a:p>
            <a:r>
              <a:rPr lang="en-US" sz="2109" b="1" dirty="0" err="1" smtClean="0"/>
              <a:t>Extracranial</a:t>
            </a:r>
            <a:r>
              <a:rPr lang="en-US" sz="2109" b="1" dirty="0" smtClean="0"/>
              <a:t> branches-</a:t>
            </a:r>
          </a:p>
          <a:p>
            <a:pPr>
              <a:buNone/>
            </a:pPr>
            <a:endParaRPr lang="en-US" sz="2109" b="1" dirty="0" smtClean="0"/>
          </a:p>
          <a:p>
            <a:r>
              <a:rPr lang="en-US" sz="2109" dirty="0" smtClean="0"/>
              <a:t>Distal to </a:t>
            </a:r>
            <a:r>
              <a:rPr lang="en-US" sz="2109" dirty="0" err="1" smtClean="0">
                <a:hlinkClick r:id="rId2" tooltip="Stylomastoid foramen"/>
              </a:rPr>
              <a:t>stylomastoid</a:t>
            </a:r>
            <a:r>
              <a:rPr lang="en-US" sz="2109" dirty="0" smtClean="0">
                <a:hlinkClick r:id="rId2" tooltip="Stylomastoid foramen"/>
              </a:rPr>
              <a:t> foramen</a:t>
            </a:r>
            <a:r>
              <a:rPr lang="en-US" sz="2109" dirty="0" smtClean="0"/>
              <a:t>, the following nerves branch off the facial nerve:</a:t>
            </a:r>
          </a:p>
          <a:p>
            <a:r>
              <a:rPr lang="en-US" sz="2109" dirty="0" smtClean="0">
                <a:hlinkClick r:id="rId3" tooltip="Posterior auricular nerve"/>
              </a:rPr>
              <a:t>Posterior auricular nerve</a:t>
            </a:r>
            <a:r>
              <a:rPr lang="en-US" sz="2109" dirty="0" smtClean="0"/>
              <a:t> – controls movements of some of the scalp muscles around the ear</a:t>
            </a:r>
          </a:p>
          <a:p>
            <a:r>
              <a:rPr lang="en-US" sz="2109" dirty="0" smtClean="0"/>
              <a:t>Branch to Posterior belly of </a:t>
            </a:r>
            <a:r>
              <a:rPr lang="en-US" sz="2109" dirty="0" err="1" smtClean="0">
                <a:hlinkClick r:id="rId4" tooltip="Digastric muscle"/>
              </a:rPr>
              <a:t>Digastric</a:t>
            </a:r>
            <a:r>
              <a:rPr lang="en-US" sz="2109" dirty="0" smtClean="0">
                <a:hlinkClick r:id="rId4" tooltip="Digastric muscle"/>
              </a:rPr>
              <a:t> muscle</a:t>
            </a:r>
            <a:r>
              <a:rPr lang="en-US" sz="2109" dirty="0" smtClean="0"/>
              <a:t> as well as the </a:t>
            </a:r>
            <a:r>
              <a:rPr lang="en-US" sz="2109" dirty="0" err="1" smtClean="0">
                <a:hlinkClick r:id="rId5" tooltip="Stylohyoid muscle"/>
              </a:rPr>
              <a:t>Stylohyoid</a:t>
            </a:r>
            <a:r>
              <a:rPr lang="en-US" sz="2109" dirty="0" smtClean="0">
                <a:hlinkClick r:id="rId5" tooltip="Stylohyoid muscle"/>
              </a:rPr>
              <a:t> muscle</a:t>
            </a:r>
            <a:endParaRPr lang="en-US" sz="2109" dirty="0" smtClean="0"/>
          </a:p>
          <a:p>
            <a:r>
              <a:rPr lang="en-US" sz="2109" dirty="0" smtClean="0">
                <a:solidFill>
                  <a:srgbClr val="FF0000"/>
                </a:solidFill>
              </a:rPr>
              <a:t>Five major facial branches (in parotid gland</a:t>
            </a:r>
            <a:r>
              <a:rPr lang="en-US" sz="2109" dirty="0" smtClean="0"/>
              <a:t>) – from top to bottom:</a:t>
            </a:r>
          </a:p>
          <a:p>
            <a:pPr lvl="1"/>
            <a:r>
              <a:rPr lang="en-US" sz="2109" dirty="0" smtClean="0">
                <a:hlinkClick r:id="rId6" tooltip="Temporal branch of the facial nerve"/>
              </a:rPr>
              <a:t>Temporal branch</a:t>
            </a:r>
            <a:endParaRPr lang="en-US" sz="2109" dirty="0" smtClean="0"/>
          </a:p>
          <a:p>
            <a:pPr lvl="1"/>
            <a:r>
              <a:rPr lang="en-US" sz="2109" dirty="0" err="1" smtClean="0">
                <a:hlinkClick r:id="rId7" tooltip="Zygomatic branch of the facial nerve"/>
              </a:rPr>
              <a:t>Zygomatic</a:t>
            </a:r>
            <a:r>
              <a:rPr lang="en-US" sz="2109" dirty="0" smtClean="0">
                <a:hlinkClick r:id="rId7" tooltip="Zygomatic branch of the facial nerve"/>
              </a:rPr>
              <a:t> branch</a:t>
            </a:r>
            <a:endParaRPr lang="en-US" sz="2109" dirty="0" smtClean="0"/>
          </a:p>
          <a:p>
            <a:pPr lvl="1"/>
            <a:r>
              <a:rPr lang="en-US" sz="2109" dirty="0" err="1" smtClean="0">
                <a:hlinkClick r:id="rId8" tooltip="Buccal branch of the facial nerve"/>
              </a:rPr>
              <a:t>Buccal</a:t>
            </a:r>
            <a:r>
              <a:rPr lang="en-US" sz="2109" dirty="0" smtClean="0">
                <a:hlinkClick r:id="rId8" tooltip="Buccal branch of the facial nerve"/>
              </a:rPr>
              <a:t> branch</a:t>
            </a:r>
            <a:endParaRPr lang="en-US" sz="2109" dirty="0" smtClean="0"/>
          </a:p>
          <a:p>
            <a:pPr lvl="1"/>
            <a:r>
              <a:rPr lang="en-US" sz="2109" dirty="0" smtClean="0">
                <a:hlinkClick r:id="rId9" tooltip="Marginal mandibular branch of the facial nerve"/>
              </a:rPr>
              <a:t>Marginal </a:t>
            </a:r>
            <a:r>
              <a:rPr lang="en-US" sz="2109" dirty="0" err="1" smtClean="0">
                <a:hlinkClick r:id="rId9" tooltip="Marginal mandibular branch of the facial nerve"/>
              </a:rPr>
              <a:t>mandibular</a:t>
            </a:r>
            <a:r>
              <a:rPr lang="en-US" sz="2109" dirty="0" smtClean="0">
                <a:hlinkClick r:id="rId9" tooltip="Marginal mandibular branch of the facial nerve"/>
              </a:rPr>
              <a:t> branch</a:t>
            </a:r>
            <a:endParaRPr lang="en-US" sz="2109" dirty="0" smtClean="0"/>
          </a:p>
          <a:p>
            <a:pPr lvl="1"/>
            <a:r>
              <a:rPr lang="en-US" sz="2109" dirty="0" smtClean="0">
                <a:hlinkClick r:id="rId10" tooltip="Cervical branch of the facial nerve"/>
              </a:rPr>
              <a:t>Cervical branch</a:t>
            </a:r>
            <a:endParaRPr lang="en-US" sz="2109" dirty="0" smtClean="0"/>
          </a:p>
          <a:p>
            <a:r>
              <a:rPr lang="en-US" sz="2109" dirty="0" smtClean="0"/>
              <a:t>Intra operatively the facial nerve can be recognized at the tip of</a:t>
            </a:r>
          </a:p>
          <a:p>
            <a:pPr>
              <a:buNone/>
            </a:pPr>
            <a:r>
              <a:rPr lang="en-US" sz="2109" dirty="0" smtClean="0"/>
              <a:t>      </a:t>
            </a:r>
            <a:r>
              <a:rPr lang="en-US" sz="2109" dirty="0" err="1" smtClean="0"/>
              <a:t>tragal</a:t>
            </a:r>
            <a:r>
              <a:rPr lang="en-US" sz="2109" dirty="0" smtClean="0"/>
              <a:t> cartilage where the nerve is 1cm deep and inferior.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533400"/>
            <a:ext cx="7391400" cy="5632311"/>
          </a:xfrm>
          <a:prstGeom prst="rect">
            <a:avLst/>
          </a:prstGeom>
        </p:spPr>
        <p:txBody>
          <a:bodyPr wrap="square">
            <a:spAutoFit/>
          </a:bodyPr>
          <a:lstStyle/>
          <a:p>
            <a:r>
              <a:rPr lang="en-US" sz="2400" dirty="0" smtClean="0"/>
              <a:t>      Facial  nerve disorders can be caused by infection, injury or other conditions.</a:t>
            </a:r>
          </a:p>
          <a:p>
            <a:r>
              <a:rPr lang="en-US" sz="2400" b="1" dirty="0" smtClean="0"/>
              <a:t>Symptoms</a:t>
            </a:r>
          </a:p>
          <a:p>
            <a:r>
              <a:rPr lang="en-US" sz="2400" dirty="0" smtClean="0"/>
              <a:t>Facial nerve disorders can cause weakness on one or both sides of your face. You might lose your facial expressions, and find it difficult to eat, drink and speak clearly. It can also become difficult to close your eye and blink, which can lead to damage to your cornea.</a:t>
            </a:r>
          </a:p>
          <a:p>
            <a:r>
              <a:rPr lang="en-US" sz="2400" dirty="0" smtClean="0"/>
              <a:t>Causes-</a:t>
            </a:r>
          </a:p>
          <a:p>
            <a:r>
              <a:rPr lang="en-US" sz="2400" dirty="0" smtClean="0"/>
              <a:t>1.Infection(Bell’s </a:t>
            </a:r>
            <a:r>
              <a:rPr lang="en-US" sz="2400" dirty="0" err="1" smtClean="0"/>
              <a:t>palsy,Ramsay</a:t>
            </a:r>
            <a:r>
              <a:rPr lang="en-US" sz="2400" dirty="0" smtClean="0"/>
              <a:t>-hunt </a:t>
            </a:r>
            <a:r>
              <a:rPr lang="en-US" sz="2400" dirty="0" err="1" smtClean="0"/>
              <a:t>syndrome,Lyme</a:t>
            </a:r>
            <a:r>
              <a:rPr lang="en-US" sz="2400" dirty="0" smtClean="0"/>
              <a:t> –</a:t>
            </a:r>
          </a:p>
          <a:p>
            <a:r>
              <a:rPr lang="en-US" sz="2400" dirty="0" smtClean="0"/>
              <a:t>    disease)</a:t>
            </a:r>
          </a:p>
          <a:p>
            <a:r>
              <a:rPr lang="en-US" sz="2400" dirty="0" smtClean="0"/>
              <a:t>2.Trauma</a:t>
            </a:r>
          </a:p>
          <a:p>
            <a:r>
              <a:rPr lang="en-US" sz="2400" dirty="0" smtClean="0"/>
              <a:t>3.Iatrogenic</a:t>
            </a:r>
          </a:p>
          <a:p>
            <a:r>
              <a:rPr lang="en-US" sz="2400" dirty="0" smtClean="0"/>
              <a:t>4.Tumours at base of skull</a:t>
            </a:r>
          </a:p>
          <a:p>
            <a:r>
              <a:rPr lang="en-US" sz="2400" dirty="0" smtClean="0"/>
              <a:t>5.neurological conditions(</a:t>
            </a:r>
            <a:r>
              <a:rPr lang="en-US" sz="2400" dirty="0" err="1" smtClean="0"/>
              <a:t>Gullain-Barre</a:t>
            </a:r>
            <a:r>
              <a:rPr lang="en-US" sz="2400" dirty="0" smtClean="0"/>
              <a:t> </a:t>
            </a:r>
            <a:r>
              <a:rPr lang="en-US" sz="2400" dirty="0" err="1" smtClean="0"/>
              <a:t>syn,Strokes</a:t>
            </a:r>
            <a:r>
              <a:rPr lang="en-US" sz="2400"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66800" y="228600"/>
            <a:ext cx="6945086"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972318145"/>
              </p:ext>
            </p:extLst>
          </p:nvPr>
        </p:nvGraphicFramePr>
        <p:xfrm>
          <a:off x="533401" y="2612570"/>
          <a:ext cx="7674428" cy="3469318"/>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xmlns="" val="946123654"/>
                    </a:ext>
                  </a:extLst>
                </a:gridCol>
                <a:gridCol w="1864727">
                  <a:extLst>
                    <a:ext uri="{9D8B030D-6E8A-4147-A177-3AD203B41FA5}">
                      <a16:colId xmlns:a16="http://schemas.microsoft.com/office/drawing/2014/main" xmlns="" val="2411658997"/>
                    </a:ext>
                  </a:extLst>
                </a:gridCol>
                <a:gridCol w="2304502">
                  <a:extLst>
                    <a:ext uri="{9D8B030D-6E8A-4147-A177-3AD203B41FA5}">
                      <a16:colId xmlns:a16="http://schemas.microsoft.com/office/drawing/2014/main" xmlns="" val="3411213719"/>
                    </a:ext>
                  </a:extLst>
                </a:gridCol>
              </a:tblGrid>
              <a:tr h="454499">
                <a:tc>
                  <a:txBody>
                    <a:bodyPr/>
                    <a:lstStyle/>
                    <a:p>
                      <a:r>
                        <a:rPr lang="en-US" dirty="0"/>
                        <a:t>Core areas* </a:t>
                      </a:r>
                    </a:p>
                  </a:txBody>
                  <a:tcPr marL="68580" marR="68580"/>
                </a:tc>
                <a:tc>
                  <a:txBody>
                    <a:bodyPr/>
                    <a:lstStyle/>
                    <a:p>
                      <a:r>
                        <a:rPr lang="en-US" dirty="0"/>
                        <a:t>Domain</a:t>
                      </a:r>
                      <a:r>
                        <a:rPr lang="en-US" baseline="0" dirty="0"/>
                        <a:t> **</a:t>
                      </a:r>
                      <a:endParaRPr lang="en-US" dirty="0"/>
                    </a:p>
                  </a:txBody>
                  <a:tcPr marL="68580" marR="68580"/>
                </a:tc>
                <a:tc>
                  <a:txBody>
                    <a:bodyPr/>
                    <a:lstStyle/>
                    <a:p>
                      <a:r>
                        <a:rPr lang="en-US" dirty="0"/>
                        <a:t>Category #</a:t>
                      </a:r>
                    </a:p>
                  </a:txBody>
                  <a:tcPr marL="68580" marR="68580"/>
                </a:tc>
                <a:extLst>
                  <a:ext uri="{0D108BD9-81ED-4DB2-BD59-A6C34878D82A}">
                    <a16:rowId xmlns:a16="http://schemas.microsoft.com/office/drawing/2014/main" xmlns="" val="868424398"/>
                  </a:ext>
                </a:extLst>
              </a:tr>
              <a:tr h="454499">
                <a:tc>
                  <a:txBody>
                    <a:bodyPr/>
                    <a:lstStyle/>
                    <a:p>
                      <a:r>
                        <a:rPr lang="en-US" dirty="0" smtClean="0"/>
                        <a:t>ANATOMY</a:t>
                      </a:r>
                      <a:r>
                        <a:rPr lang="en-US" baseline="0" dirty="0" smtClean="0"/>
                        <a:t> OF NERVE</a:t>
                      </a:r>
                      <a:endParaRPr lang="en-US" dirty="0"/>
                    </a:p>
                  </a:txBody>
                  <a:tcPr marL="68580" marR="68580"/>
                </a:tc>
                <a:tc>
                  <a:txBody>
                    <a:bodyPr/>
                    <a:lstStyle/>
                    <a:p>
                      <a:r>
                        <a:rPr lang="en-US" dirty="0" smtClean="0"/>
                        <a:t>COGNITIVE</a:t>
                      </a:r>
                      <a:endParaRPr lang="en-US" dirty="0"/>
                    </a:p>
                  </a:txBody>
                  <a:tcPr marL="68580" marR="68580"/>
                </a:tc>
                <a:tc>
                  <a:txBody>
                    <a:bodyPr/>
                    <a:lstStyle/>
                    <a:p>
                      <a:r>
                        <a:rPr lang="en-US" dirty="0" smtClean="0"/>
                        <a:t>DESIRED</a:t>
                      </a:r>
                      <a:r>
                        <a:rPr lang="en-US" baseline="0" dirty="0" smtClean="0"/>
                        <a:t> TO KNOW</a:t>
                      </a:r>
                      <a:endParaRPr lang="en-US" dirty="0"/>
                    </a:p>
                  </a:txBody>
                  <a:tcPr marL="68580" marR="68580"/>
                </a:tc>
                <a:extLst>
                  <a:ext uri="{0D108BD9-81ED-4DB2-BD59-A6C34878D82A}">
                    <a16:rowId xmlns:a16="http://schemas.microsoft.com/office/drawing/2014/main" xmlns="" val="3586572506"/>
                  </a:ext>
                </a:extLst>
              </a:tr>
              <a:tr h="454499">
                <a:tc>
                  <a:txBody>
                    <a:bodyPr/>
                    <a:lstStyle/>
                    <a:p>
                      <a:r>
                        <a:rPr lang="en-US" dirty="0" smtClean="0"/>
                        <a:t>CLASSIFICATION</a:t>
                      </a:r>
                      <a:r>
                        <a:rPr lang="en-US" baseline="0" dirty="0" smtClean="0"/>
                        <a:t> OF NERVE INJURY</a:t>
                      </a:r>
                      <a:endParaRPr lang="en-US" dirty="0"/>
                    </a:p>
                  </a:txBody>
                  <a:tcPr marL="68580" marR="68580"/>
                </a:tc>
                <a:tc>
                  <a:txBody>
                    <a:bodyPr/>
                    <a:lstStyle/>
                    <a:p>
                      <a:r>
                        <a:rPr lang="en-US" dirty="0" smtClean="0"/>
                        <a:t>COGNITIVE</a:t>
                      </a:r>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DESIRED</a:t>
                      </a:r>
                      <a:r>
                        <a:rPr lang="en-US" baseline="0" dirty="0" smtClean="0"/>
                        <a:t> TO KNOW</a:t>
                      </a:r>
                      <a:endParaRPr lang="en-US" dirty="0" smtClean="0"/>
                    </a:p>
                    <a:p>
                      <a:endParaRPr lang="en-US" dirty="0"/>
                    </a:p>
                  </a:txBody>
                  <a:tcPr marL="68580" marR="68580"/>
                </a:tc>
                <a:extLst>
                  <a:ext uri="{0D108BD9-81ED-4DB2-BD59-A6C34878D82A}">
                    <a16:rowId xmlns:a16="http://schemas.microsoft.com/office/drawing/2014/main" xmlns="" val="2359924706"/>
                  </a:ext>
                </a:extLst>
              </a:tr>
              <a:tr h="454499">
                <a:tc>
                  <a:txBody>
                    <a:bodyPr/>
                    <a:lstStyle/>
                    <a:p>
                      <a:r>
                        <a:rPr lang="en-US" dirty="0" smtClean="0"/>
                        <a:t>CAUSES</a:t>
                      </a:r>
                      <a:r>
                        <a:rPr lang="en-US" baseline="0" dirty="0" smtClean="0"/>
                        <a:t> OF NERVE INJURY</a:t>
                      </a:r>
                      <a:endParaRPr lang="en-US" dirty="0"/>
                    </a:p>
                  </a:txBody>
                  <a:tcPr marL="68580" marR="68580"/>
                </a:tc>
                <a:tc>
                  <a:txBody>
                    <a:bodyPr/>
                    <a:lstStyle/>
                    <a:p>
                      <a:r>
                        <a:rPr lang="en-US" dirty="0" smtClean="0"/>
                        <a:t>COGNITIVE</a:t>
                      </a:r>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DESIRED</a:t>
                      </a:r>
                      <a:r>
                        <a:rPr lang="en-US" baseline="0" dirty="0" smtClean="0"/>
                        <a:t> TO KNOW</a:t>
                      </a:r>
                      <a:endParaRPr lang="en-US" dirty="0" smtClean="0"/>
                    </a:p>
                    <a:p>
                      <a:endParaRPr lang="en-US" dirty="0"/>
                    </a:p>
                  </a:txBody>
                  <a:tcPr marL="68580" marR="68580"/>
                </a:tc>
                <a:extLst>
                  <a:ext uri="{0D108BD9-81ED-4DB2-BD59-A6C34878D82A}">
                    <a16:rowId xmlns:a16="http://schemas.microsoft.com/office/drawing/2014/main" xmlns="" val="2577297493"/>
                  </a:ext>
                </a:extLst>
              </a:tr>
              <a:tr h="454499">
                <a:tc>
                  <a:txBody>
                    <a:bodyPr/>
                    <a:lstStyle/>
                    <a:p>
                      <a:r>
                        <a:rPr lang="en-US" dirty="0" smtClean="0"/>
                        <a:t>CLINICAL</a:t>
                      </a:r>
                      <a:r>
                        <a:rPr lang="en-US" baseline="0" dirty="0" smtClean="0"/>
                        <a:t> FEATURES</a:t>
                      </a:r>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DESIRED</a:t>
                      </a:r>
                      <a:r>
                        <a:rPr lang="en-US" baseline="0" dirty="0" smtClean="0"/>
                        <a:t> TO KNOW</a:t>
                      </a:r>
                      <a:endParaRPr lang="en-US" dirty="0" smtClean="0"/>
                    </a:p>
                    <a:p>
                      <a:endParaRPr lang="en-US" dirty="0"/>
                    </a:p>
                  </a:txBody>
                  <a:tcPr marL="68580" marR="68580"/>
                </a:tc>
              </a:tr>
              <a:tr h="454499">
                <a:tc>
                  <a:txBody>
                    <a:bodyPr/>
                    <a:lstStyle/>
                    <a:p>
                      <a:r>
                        <a:rPr lang="en-US" dirty="0" smtClean="0"/>
                        <a:t>MANAGEMENT</a:t>
                      </a:r>
                      <a:r>
                        <a:rPr lang="en-US" baseline="0" dirty="0" smtClean="0"/>
                        <a:t> OF NERVE INJURY</a:t>
                      </a:r>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DESIRED</a:t>
                      </a:r>
                      <a:r>
                        <a:rPr lang="en-US" baseline="0" dirty="0" smtClean="0"/>
                        <a:t> TO KNOW</a:t>
                      </a:r>
                      <a:endParaRPr lang="en-US" dirty="0" smtClean="0"/>
                    </a:p>
                    <a:p>
                      <a:endParaRPr lang="en-US" dirty="0"/>
                    </a:p>
                  </a:txBody>
                  <a:tcPr marL="68580" marR="68580"/>
                </a:tc>
              </a:tr>
            </a:tbl>
          </a:graphicData>
        </a:graphic>
      </p:graphicFrame>
      <p:sp>
        <p:nvSpPr>
          <p:cNvPr id="3" name="TextBox 2"/>
          <p:cNvSpPr txBox="1"/>
          <p:nvPr/>
        </p:nvSpPr>
        <p:spPr>
          <a:xfrm>
            <a:off x="642257" y="4743275"/>
            <a:ext cx="6215742" cy="523220"/>
          </a:xfrm>
          <a:prstGeom prst="rect">
            <a:avLst/>
          </a:prstGeom>
          <a:noFill/>
        </p:spPr>
        <p:txBody>
          <a:bodyPr wrap="square" rtlCol="0">
            <a:spAutoFit/>
          </a:bodyPr>
          <a:lstStyle/>
          <a:p>
            <a:pPr marL="285750" indent="-285750"/>
            <a:endParaRPr lang="en-US" sz="2800" dirty="0"/>
          </a:p>
        </p:txBody>
      </p:sp>
      <p:sp>
        <p:nvSpPr>
          <p:cNvPr id="4" name="Rectangle 3"/>
          <p:cNvSpPr/>
          <p:nvPr/>
        </p:nvSpPr>
        <p:spPr>
          <a:xfrm>
            <a:off x="762000" y="1219200"/>
            <a:ext cx="7347857" cy="954107"/>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pPr/>
              <a:t>2</a:t>
            </a:fld>
            <a:endParaRPr lang="en-US"/>
          </a:p>
        </p:txBody>
      </p:sp>
    </p:spTree>
    <p:extLst>
      <p:ext uri="{BB962C8B-B14F-4D97-AF65-F5344CB8AC3E}">
        <p14:creationId xmlns:p14="http://schemas.microsoft.com/office/powerpoint/2010/main" xmlns=""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SUS X\Desktop\bells-palsy.png-w=700"/>
          <p:cNvPicPr>
            <a:picLocks noChangeAspect="1" noChangeArrowheads="1"/>
          </p:cNvPicPr>
          <p:nvPr/>
        </p:nvPicPr>
        <p:blipFill>
          <a:blip r:embed="rId2"/>
          <a:srcRect/>
          <a:stretch>
            <a:fillRect/>
          </a:stretch>
        </p:blipFill>
        <p:spPr bwMode="auto">
          <a:xfrm>
            <a:off x="0" y="48628"/>
            <a:ext cx="8915400" cy="6682349"/>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rgbClr val="FF0000"/>
                </a:solidFill>
              </a:rPr>
              <a:t>MANAGEMENT</a:t>
            </a:r>
            <a:endParaRPr lang="en-US" dirty="0">
              <a:solidFill>
                <a:srgbClr val="FF0000"/>
              </a:solidFill>
            </a:endParaRPr>
          </a:p>
        </p:txBody>
      </p:sp>
      <p:sp>
        <p:nvSpPr>
          <p:cNvPr id="3" name="Content Placeholder 2"/>
          <p:cNvSpPr>
            <a:spLocks noGrp="1"/>
          </p:cNvSpPr>
          <p:nvPr>
            <p:ph idx="1"/>
          </p:nvPr>
        </p:nvSpPr>
        <p:spPr>
          <a:xfrm>
            <a:off x="533400" y="990600"/>
            <a:ext cx="8229600" cy="5135563"/>
          </a:xfrm>
        </p:spPr>
        <p:txBody>
          <a:bodyPr>
            <a:noAutofit/>
          </a:bodyPr>
          <a:lstStyle/>
          <a:p>
            <a:pPr>
              <a:buNone/>
            </a:pPr>
            <a:r>
              <a:rPr lang="en-US" sz="2400" dirty="0" smtClean="0"/>
              <a:t>MANAGEMENT-</a:t>
            </a:r>
          </a:p>
          <a:p>
            <a:pPr>
              <a:buNone/>
            </a:pPr>
            <a:r>
              <a:rPr lang="en-US" sz="2400" dirty="0" smtClean="0"/>
              <a:t>   1.   Associated injuries like </a:t>
            </a:r>
            <a:r>
              <a:rPr lang="en-US" sz="2400" dirty="0" err="1" smtClean="0"/>
              <a:t>fracture,vessel</a:t>
            </a:r>
            <a:r>
              <a:rPr lang="en-US" sz="2400" dirty="0" smtClean="0"/>
              <a:t> injury,</a:t>
            </a:r>
          </a:p>
          <a:p>
            <a:pPr>
              <a:buNone/>
            </a:pPr>
            <a:r>
              <a:rPr lang="en-US" sz="2400" dirty="0" smtClean="0"/>
              <a:t>       and other injuries in other system should be</a:t>
            </a:r>
          </a:p>
          <a:p>
            <a:pPr>
              <a:buNone/>
            </a:pPr>
            <a:r>
              <a:rPr lang="en-US" sz="2400" dirty="0" smtClean="0"/>
              <a:t>       looked for.</a:t>
            </a:r>
          </a:p>
          <a:p>
            <a:pPr>
              <a:buNone/>
            </a:pPr>
            <a:r>
              <a:rPr lang="en-US" sz="2400" dirty="0" smtClean="0"/>
              <a:t>    2.Checking sensation/muscle power and other </a:t>
            </a:r>
          </a:p>
          <a:p>
            <a:pPr>
              <a:buNone/>
            </a:pPr>
            <a:r>
              <a:rPr lang="en-US" sz="2400" dirty="0" smtClean="0"/>
              <a:t>        neurological examination</a:t>
            </a:r>
          </a:p>
          <a:p>
            <a:pPr>
              <a:buNone/>
            </a:pPr>
            <a:r>
              <a:rPr lang="en-US" sz="2400" dirty="0" smtClean="0"/>
              <a:t>    3.Investigation related to associated injury.</a:t>
            </a:r>
          </a:p>
          <a:p>
            <a:pPr>
              <a:buNone/>
            </a:pPr>
            <a:r>
              <a:rPr lang="en-US" sz="2400" dirty="0" smtClean="0"/>
              <a:t>    4.Exploration of the wound ,debridement and</a:t>
            </a:r>
          </a:p>
          <a:p>
            <a:pPr>
              <a:buNone/>
            </a:pPr>
            <a:r>
              <a:rPr lang="en-US" sz="2400" dirty="0" smtClean="0"/>
              <a:t>        repair of the nerve.  </a:t>
            </a:r>
          </a:p>
          <a:p>
            <a:pPr>
              <a:buNone/>
            </a:pPr>
            <a:r>
              <a:rPr lang="en-US" sz="2400" dirty="0" smtClean="0"/>
              <a:t>     5.Repair of nerve-for example -facial nerve </a:t>
            </a:r>
          </a:p>
          <a:p>
            <a:pPr>
              <a:buNone/>
            </a:pPr>
            <a:r>
              <a:rPr lang="en-US" sz="2400" dirty="0" smtClean="0"/>
              <a:t>         repair is described  in next slide.</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62500" lnSpcReduction="20000"/>
          </a:bodyPr>
          <a:lstStyle/>
          <a:p>
            <a:pPr>
              <a:buNone/>
            </a:pPr>
            <a:r>
              <a:rPr lang="en-US" dirty="0" smtClean="0"/>
              <a:t>     </a:t>
            </a:r>
          </a:p>
          <a:p>
            <a:pPr>
              <a:buNone/>
            </a:pPr>
            <a:r>
              <a:rPr lang="en-US" dirty="0" smtClean="0"/>
              <a:t>    1.Early- a) Immediate nerve repair</a:t>
            </a:r>
          </a:p>
          <a:p>
            <a:pPr>
              <a:buNone/>
            </a:pPr>
            <a:r>
              <a:rPr lang="en-US" dirty="0" smtClean="0"/>
              <a:t>                   b) </a:t>
            </a:r>
            <a:r>
              <a:rPr lang="en-US" dirty="0" err="1" smtClean="0"/>
              <a:t>Interpositional</a:t>
            </a:r>
            <a:r>
              <a:rPr lang="en-US" dirty="0" smtClean="0"/>
              <a:t> nerve graft </a:t>
            </a:r>
          </a:p>
          <a:p>
            <a:pPr>
              <a:buNone/>
            </a:pPr>
            <a:r>
              <a:rPr lang="en-US" dirty="0" smtClean="0"/>
              <a:t>                       using </a:t>
            </a:r>
            <a:r>
              <a:rPr lang="en-US" dirty="0" err="1" smtClean="0"/>
              <a:t>sural</a:t>
            </a:r>
            <a:r>
              <a:rPr lang="en-US" dirty="0" smtClean="0"/>
              <a:t> or </a:t>
            </a:r>
            <a:r>
              <a:rPr lang="en-US" dirty="0" err="1" smtClean="0"/>
              <a:t>gr.auricular</a:t>
            </a:r>
            <a:r>
              <a:rPr lang="en-US" dirty="0" smtClean="0"/>
              <a:t> nerve.</a:t>
            </a:r>
          </a:p>
          <a:p>
            <a:pPr>
              <a:buNone/>
            </a:pPr>
            <a:endParaRPr lang="en-US" dirty="0" smtClean="0"/>
          </a:p>
          <a:p>
            <a:pPr>
              <a:buNone/>
            </a:pPr>
            <a:r>
              <a:rPr lang="en-US" dirty="0" smtClean="0"/>
              <a:t>      2.late-   Cranial nerve crossing by suturing</a:t>
            </a:r>
          </a:p>
          <a:p>
            <a:pPr>
              <a:buNone/>
            </a:pPr>
            <a:r>
              <a:rPr lang="en-US" dirty="0" smtClean="0"/>
              <a:t>                     peripheral branches of facial nerve to either</a:t>
            </a:r>
          </a:p>
          <a:p>
            <a:pPr>
              <a:buNone/>
            </a:pPr>
            <a:r>
              <a:rPr lang="en-US" dirty="0" smtClean="0"/>
              <a:t>                     hypoglossal or spinal </a:t>
            </a:r>
            <a:r>
              <a:rPr lang="en-US" dirty="0" err="1" smtClean="0"/>
              <a:t>accesory</a:t>
            </a:r>
            <a:r>
              <a:rPr lang="en-US" dirty="0" smtClean="0"/>
              <a:t> or </a:t>
            </a:r>
            <a:r>
              <a:rPr lang="en-US" dirty="0" err="1" smtClean="0"/>
              <a:t>phrenic</a:t>
            </a:r>
            <a:r>
              <a:rPr lang="en-US" dirty="0" smtClean="0"/>
              <a:t> nerve.</a:t>
            </a:r>
          </a:p>
          <a:p>
            <a:pPr>
              <a:buNone/>
            </a:pPr>
            <a:endParaRPr lang="en-US" dirty="0" smtClean="0"/>
          </a:p>
          <a:p>
            <a:pPr>
              <a:buNone/>
            </a:pPr>
            <a:r>
              <a:rPr lang="en-US" dirty="0" smtClean="0"/>
              <a:t>       3.Long standing cases-Surgery to achieve to movement.</a:t>
            </a:r>
          </a:p>
          <a:p>
            <a:pPr>
              <a:buNone/>
            </a:pPr>
            <a:endParaRPr lang="en-US" dirty="0" smtClean="0"/>
          </a:p>
          <a:p>
            <a:pPr>
              <a:buNone/>
            </a:pPr>
            <a:r>
              <a:rPr lang="en-US" dirty="0" smtClean="0"/>
              <a:t>                  a) Static procedures-Suspension of lips, cheek and</a:t>
            </a:r>
          </a:p>
          <a:p>
            <a:pPr>
              <a:buNone/>
            </a:pPr>
            <a:r>
              <a:rPr lang="en-US" dirty="0" smtClean="0"/>
              <a:t>                     angle of mouth to </a:t>
            </a:r>
            <a:r>
              <a:rPr lang="en-US" dirty="0" err="1" smtClean="0"/>
              <a:t>zygomatic</a:t>
            </a:r>
            <a:r>
              <a:rPr lang="en-US" dirty="0" smtClean="0"/>
              <a:t> </a:t>
            </a:r>
            <a:r>
              <a:rPr lang="en-US" dirty="0" err="1" smtClean="0"/>
              <a:t>bone.medial</a:t>
            </a:r>
            <a:r>
              <a:rPr lang="en-US" dirty="0" smtClean="0"/>
              <a:t> </a:t>
            </a:r>
            <a:r>
              <a:rPr lang="en-US" dirty="0" err="1" smtClean="0"/>
              <a:t>canthoplasty</a:t>
            </a:r>
            <a:r>
              <a:rPr lang="en-US" dirty="0" smtClean="0"/>
              <a:t> ,       </a:t>
            </a:r>
          </a:p>
          <a:p>
            <a:pPr>
              <a:buNone/>
            </a:pPr>
            <a:r>
              <a:rPr lang="en-US" dirty="0" smtClean="0"/>
              <a:t>                     lateral </a:t>
            </a:r>
            <a:r>
              <a:rPr lang="en-US" dirty="0" err="1" smtClean="0"/>
              <a:t>tarsorrhaphy</a:t>
            </a:r>
            <a:r>
              <a:rPr lang="en-US" dirty="0" smtClean="0"/>
              <a:t> etc. to prevent </a:t>
            </a:r>
            <a:r>
              <a:rPr lang="en-US" dirty="0" err="1" smtClean="0"/>
              <a:t>exposer</a:t>
            </a:r>
            <a:r>
              <a:rPr lang="en-US" dirty="0" smtClean="0"/>
              <a:t> </a:t>
            </a:r>
            <a:r>
              <a:rPr lang="en-US" dirty="0" err="1" smtClean="0"/>
              <a:t>keratitis</a:t>
            </a:r>
            <a:r>
              <a:rPr lang="en-US" dirty="0" smtClean="0"/>
              <a:t>.</a:t>
            </a:r>
          </a:p>
          <a:p>
            <a:pPr>
              <a:buNone/>
            </a:pPr>
            <a:endParaRPr lang="en-US" dirty="0" smtClean="0"/>
          </a:p>
          <a:p>
            <a:pPr>
              <a:buNone/>
            </a:pPr>
            <a:r>
              <a:rPr lang="en-US" dirty="0" smtClean="0"/>
              <a:t>                  b)Dynamic  procedure-Muscle </a:t>
            </a:r>
            <a:r>
              <a:rPr lang="en-US" dirty="0" err="1" smtClean="0"/>
              <a:t>transfer,cross</a:t>
            </a:r>
            <a:r>
              <a:rPr lang="en-US" dirty="0" smtClean="0"/>
              <a:t> nerve transfer.</a:t>
            </a:r>
          </a:p>
          <a:p>
            <a:pPr>
              <a:buNone/>
            </a:pPr>
            <a:endParaRPr lang="en-US" dirty="0" smtClean="0"/>
          </a:p>
          <a:p>
            <a:pPr>
              <a:buNone/>
            </a:pPr>
            <a:r>
              <a:rPr lang="en-US" dirty="0" smtClean="0"/>
              <a: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Related image"/>
          <p:cNvPicPr>
            <a:picLocks noChangeAspect="1" noChangeArrowheads="1"/>
          </p:cNvPicPr>
          <p:nvPr/>
        </p:nvPicPr>
        <p:blipFill>
          <a:blip r:embed="rId2"/>
          <a:srcRect/>
          <a:stretch>
            <a:fillRect/>
          </a:stretch>
        </p:blipFill>
        <p:spPr bwMode="auto">
          <a:xfrm>
            <a:off x="1066800" y="533400"/>
            <a:ext cx="6291264" cy="5357943"/>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143000"/>
            <a:ext cx="6705600" cy="3416320"/>
          </a:xfrm>
          <a:prstGeom prst="rect">
            <a:avLst/>
          </a:prstGeom>
        </p:spPr>
        <p:txBody>
          <a:bodyPr wrap="square">
            <a:spAutoFit/>
          </a:bodyPr>
          <a:lstStyle/>
          <a:p>
            <a:pPr>
              <a:buNone/>
            </a:pPr>
            <a:r>
              <a:rPr lang="en-US" sz="2400" dirty="0" smtClean="0"/>
              <a:t>*  Conditions required for a successful nerve repair—</a:t>
            </a:r>
          </a:p>
          <a:p>
            <a:pPr>
              <a:buNone/>
            </a:pPr>
            <a:r>
              <a:rPr lang="en-US" sz="2400" dirty="0" smtClean="0"/>
              <a:t>                 -  No tension between two ends for this</a:t>
            </a:r>
          </a:p>
          <a:p>
            <a:pPr>
              <a:buNone/>
            </a:pPr>
            <a:r>
              <a:rPr lang="en-US" sz="2400" dirty="0" smtClean="0"/>
              <a:t>                    relaxing incision may be required</a:t>
            </a:r>
          </a:p>
          <a:p>
            <a:pPr>
              <a:buNone/>
            </a:pPr>
            <a:r>
              <a:rPr lang="en-US" sz="2400" dirty="0" smtClean="0"/>
              <a:t>                 - shorting of bone may be required.</a:t>
            </a:r>
          </a:p>
          <a:p>
            <a:pPr>
              <a:buNone/>
            </a:pPr>
            <a:r>
              <a:rPr lang="en-US" sz="2400" dirty="0" smtClean="0"/>
              <a:t>                 -  no infection,</a:t>
            </a:r>
          </a:p>
          <a:p>
            <a:pPr>
              <a:buNone/>
            </a:pPr>
            <a:r>
              <a:rPr lang="en-US" sz="2400" dirty="0" smtClean="0"/>
              <a:t>                  - no scarring on site.</a:t>
            </a:r>
          </a:p>
          <a:p>
            <a:pPr>
              <a:buNone/>
            </a:pPr>
            <a:r>
              <a:rPr lang="en-US" sz="2400" dirty="0" smtClean="0"/>
              <a:t>                       ***************************************</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buNone/>
            </a:pPr>
            <a:endParaRPr lang="en-US" dirty="0" smtClean="0"/>
          </a:p>
          <a:p>
            <a:pPr>
              <a:buNone/>
            </a:pPr>
            <a:endParaRPr lang="en-US" dirty="0" smtClean="0"/>
          </a:p>
          <a:p>
            <a:pPr>
              <a:buNone/>
            </a:pPr>
            <a:endParaRPr lang="en-US" sz="4400" dirty="0" smtClean="0">
              <a:solidFill>
                <a:srgbClr val="FF0000"/>
              </a:solidFill>
            </a:endParaRPr>
          </a:p>
          <a:p>
            <a:pPr>
              <a:buNone/>
            </a:pPr>
            <a:r>
              <a:rPr lang="en-US" sz="4400" dirty="0" smtClean="0">
                <a:solidFill>
                  <a:srgbClr val="FF0000"/>
                </a:solidFill>
              </a:rPr>
              <a:t>           TRIGEMINAL  NEURALGIA</a:t>
            </a:r>
            <a:endParaRPr lang="en-US" sz="4400"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pPr>
              <a:buNone/>
            </a:pPr>
            <a:r>
              <a:rPr lang="en-US" dirty="0" smtClean="0"/>
              <a:t>                               TRIGEMINAL NEURALGIA</a:t>
            </a:r>
          </a:p>
          <a:p>
            <a:r>
              <a:rPr lang="en-US" dirty="0" smtClean="0"/>
              <a:t>Introduction</a:t>
            </a:r>
          </a:p>
          <a:p>
            <a:r>
              <a:rPr lang="en-US" dirty="0" smtClean="0"/>
              <a:t>-</a:t>
            </a:r>
            <a:r>
              <a:rPr lang="en-US" b="1" dirty="0" smtClean="0"/>
              <a:t>Trigeminal neuralgia</a:t>
            </a:r>
            <a:r>
              <a:rPr lang="en-US" dirty="0" smtClean="0"/>
              <a:t> (</a:t>
            </a:r>
            <a:r>
              <a:rPr lang="en-US" b="1" dirty="0" smtClean="0"/>
              <a:t>TN</a:t>
            </a:r>
            <a:r>
              <a:rPr lang="en-US" dirty="0" smtClean="0"/>
              <a:t> or </a:t>
            </a:r>
            <a:r>
              <a:rPr lang="en-US" b="1" dirty="0" smtClean="0"/>
              <a:t>TGN</a:t>
            </a:r>
            <a:r>
              <a:rPr lang="en-US" dirty="0" smtClean="0"/>
              <a:t>) is a </a:t>
            </a:r>
            <a:r>
              <a:rPr lang="en-US" dirty="0" smtClean="0">
                <a:hlinkClick r:id="rId2" tooltip="Chronic pain"/>
              </a:rPr>
              <a:t>chronic pain</a:t>
            </a:r>
            <a:r>
              <a:rPr lang="en-US" dirty="0" smtClean="0"/>
              <a:t> disorder that affects the </a:t>
            </a:r>
            <a:r>
              <a:rPr lang="en-US" dirty="0" smtClean="0">
                <a:hlinkClick r:id="rId3" tooltip="Trigeminal nerve"/>
              </a:rPr>
              <a:t>trigeminal nerve</a:t>
            </a:r>
            <a:r>
              <a:rPr lang="en-US" dirty="0" smtClean="0"/>
              <a:t>.</a:t>
            </a:r>
          </a:p>
          <a:p>
            <a:r>
              <a:rPr lang="en-US" dirty="0" smtClean="0"/>
              <a:t> Two main types:- typical and </a:t>
            </a:r>
            <a:r>
              <a:rPr lang="en-US" dirty="0" smtClean="0">
                <a:hlinkClick r:id="rId4" tooltip="Atypical trigeminal neuralgia"/>
              </a:rPr>
              <a:t>atypical trigeminal neuralgia</a:t>
            </a:r>
            <a:r>
              <a:rPr lang="en-US" dirty="0" smtClean="0"/>
              <a:t>.</a:t>
            </a:r>
            <a:endParaRPr lang="en-US" baseline="30000" dirty="0" smtClean="0"/>
          </a:p>
          <a:p>
            <a:pPr>
              <a:buNone/>
            </a:pPr>
            <a:r>
              <a:rPr lang="en-US" baseline="30000" dirty="0" smtClean="0"/>
              <a:t> </a:t>
            </a:r>
            <a:r>
              <a:rPr lang="en-US" dirty="0" smtClean="0"/>
              <a:t>      The typical form-results in episodes of severe, sudden, shock-  </a:t>
            </a:r>
          </a:p>
          <a:p>
            <a:pPr>
              <a:buNone/>
            </a:pPr>
            <a:r>
              <a:rPr lang="en-US" dirty="0" smtClean="0"/>
              <a:t>       like pain in one side of the face that lasts for seconds to a few </a:t>
            </a:r>
            <a:r>
              <a:rPr lang="en-US" dirty="0" err="1" smtClean="0"/>
              <a:t>mts</a:t>
            </a:r>
            <a:r>
              <a:rPr lang="en-US" dirty="0" smtClean="0"/>
              <a:t>.</a:t>
            </a:r>
            <a:endParaRPr lang="en-US" baseline="30000" dirty="0" smtClean="0"/>
          </a:p>
          <a:p>
            <a:r>
              <a:rPr lang="en-US" dirty="0" smtClean="0"/>
              <a:t> The atypical form results in a constant burning pain that is less </a:t>
            </a:r>
            <a:r>
              <a:rPr lang="en-US" dirty="0" err="1" smtClean="0"/>
              <a:t>severe.Episodes</a:t>
            </a:r>
            <a:r>
              <a:rPr lang="en-US" dirty="0" smtClean="0"/>
              <a:t> may be triggered by any touch to the </a:t>
            </a:r>
            <a:r>
              <a:rPr lang="en-US" dirty="0" err="1" smtClean="0"/>
              <a:t>face.Both</a:t>
            </a:r>
            <a:r>
              <a:rPr lang="en-US" dirty="0" smtClean="0"/>
              <a:t> forms may occur in the same person It is one of the most painful conditions and can result in </a:t>
            </a:r>
            <a:r>
              <a:rPr lang="en-US" dirty="0" smtClean="0">
                <a:hlinkClick r:id="rId5" tooltip="Depression (mood)"/>
              </a:rPr>
              <a:t>depression</a:t>
            </a:r>
            <a:r>
              <a:rPr lang="en-US" dirty="0" smtClean="0"/>
              <a:t>.</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342900" lvl="3" indent="-342900">
              <a:buNone/>
            </a:pPr>
            <a:r>
              <a:rPr lang="en-US" dirty="0" smtClean="0"/>
              <a:t>ETIOLOGY-</a:t>
            </a:r>
          </a:p>
          <a:p>
            <a:pPr marL="342900" lvl="3" indent="-342900">
              <a:buFont typeface="Arial" pitchFamily="34" charset="0"/>
              <a:buChar char="•"/>
            </a:pPr>
            <a:endParaRPr lang="en-US" dirty="0" smtClean="0"/>
          </a:p>
          <a:p>
            <a:pPr marL="342900" lvl="3" indent="-342900">
              <a:buNone/>
            </a:pPr>
            <a:r>
              <a:rPr lang="en-US" dirty="0" smtClean="0"/>
              <a:t>The exact cause is unclear but believed to involve loss of the </a:t>
            </a:r>
            <a:r>
              <a:rPr lang="en-US" dirty="0" smtClean="0">
                <a:hlinkClick r:id="rId2" tooltip="Myelin"/>
              </a:rPr>
              <a:t>myelin</a:t>
            </a:r>
            <a:r>
              <a:rPr lang="en-US" dirty="0" smtClean="0"/>
              <a:t> around the trigeminal nerve. </a:t>
            </a:r>
          </a:p>
          <a:p>
            <a:pPr marL="342900" lvl="3" indent="-342900">
              <a:buNone/>
            </a:pPr>
            <a:r>
              <a:rPr lang="en-US" dirty="0" smtClean="0"/>
              <a:t>This may occur due to compression from a </a:t>
            </a:r>
            <a:r>
              <a:rPr lang="en-US" dirty="0" smtClean="0">
                <a:hlinkClick r:id="rId3" tooltip="Blood vessel"/>
              </a:rPr>
              <a:t>blood vessel</a:t>
            </a:r>
            <a:r>
              <a:rPr lang="en-US" dirty="0" smtClean="0"/>
              <a:t> as the nerve exits the </a:t>
            </a:r>
            <a:r>
              <a:rPr lang="en-US" dirty="0" smtClean="0">
                <a:hlinkClick r:id="rId4" tooltip="Brain stem"/>
              </a:rPr>
              <a:t>brain stem</a:t>
            </a:r>
            <a:r>
              <a:rPr lang="en-US" dirty="0" smtClean="0"/>
              <a:t>, </a:t>
            </a:r>
            <a:r>
              <a:rPr lang="en-US" dirty="0" smtClean="0">
                <a:hlinkClick r:id="rId5" tooltip="Multiple sclerosis"/>
              </a:rPr>
              <a:t>multiple sclerosis</a:t>
            </a:r>
            <a:r>
              <a:rPr lang="en-US" dirty="0" smtClean="0"/>
              <a:t>, </a:t>
            </a:r>
            <a:r>
              <a:rPr lang="en-US" dirty="0" smtClean="0">
                <a:hlinkClick r:id="rId6" tooltip="Stroke"/>
              </a:rPr>
              <a:t>stroke</a:t>
            </a:r>
            <a:r>
              <a:rPr lang="en-US" dirty="0" smtClean="0"/>
              <a:t>, or trauma. </a:t>
            </a:r>
          </a:p>
          <a:p>
            <a:pPr marL="342900" lvl="3" indent="-342900">
              <a:buNone/>
            </a:pPr>
            <a:r>
              <a:rPr lang="en-US" dirty="0" smtClean="0"/>
              <a:t>Less common causes include a </a:t>
            </a:r>
            <a:r>
              <a:rPr lang="en-US" dirty="0" smtClean="0">
                <a:hlinkClick r:id="rId7" tooltip="Tumor"/>
              </a:rPr>
              <a:t>tumor</a:t>
            </a:r>
            <a:r>
              <a:rPr lang="en-US" dirty="0" smtClean="0"/>
              <a:t> or </a:t>
            </a:r>
            <a:r>
              <a:rPr lang="en-US" dirty="0" err="1" smtClean="0">
                <a:hlinkClick r:id="rId8" tooltip="Arteriovenous malformation"/>
              </a:rPr>
              <a:t>arteriovenous</a:t>
            </a:r>
            <a:r>
              <a:rPr lang="en-US" dirty="0" smtClean="0">
                <a:hlinkClick r:id="rId8" tooltip="Arteriovenous malformation"/>
              </a:rPr>
              <a:t> malformation</a:t>
            </a:r>
            <a:r>
              <a:rPr lang="en-US" dirty="0" smtClean="0"/>
              <a:t>. It is a type of </a:t>
            </a:r>
            <a:r>
              <a:rPr lang="en-US" dirty="0" smtClean="0">
                <a:hlinkClick r:id="rId9" tooltip="Neuropathy"/>
              </a:rPr>
              <a:t>nerve pain</a:t>
            </a:r>
            <a:r>
              <a:rPr lang="en-US" dirty="0" smtClean="0"/>
              <a:t>.</a:t>
            </a:r>
          </a:p>
          <a:p>
            <a:pPr marL="342900" lvl="3" indent="-342900">
              <a:buNone/>
            </a:pPr>
            <a:r>
              <a:rPr lang="en-US" dirty="0" smtClean="0"/>
              <a:t>The trigeminal nerve is a paired </a:t>
            </a:r>
            <a:r>
              <a:rPr lang="en-US" dirty="0" smtClean="0">
                <a:hlinkClick r:id="rId10" tooltip="Cranial nerve"/>
              </a:rPr>
              <a:t>cranial nerve</a:t>
            </a:r>
            <a:r>
              <a:rPr lang="en-US" dirty="0" smtClean="0"/>
              <a:t> that has three major branches: the </a:t>
            </a:r>
            <a:r>
              <a:rPr lang="en-US" dirty="0" smtClean="0">
                <a:hlinkClick r:id="rId11" tooltip="Ophthalmic nerve"/>
              </a:rPr>
              <a:t>ophthalmic nerve</a:t>
            </a:r>
            <a:r>
              <a:rPr lang="en-US" dirty="0" smtClean="0"/>
              <a:t> (V</a:t>
            </a:r>
            <a:r>
              <a:rPr lang="en-US" baseline="-25000" dirty="0" smtClean="0"/>
              <a:t>1</a:t>
            </a:r>
            <a:r>
              <a:rPr lang="en-US" dirty="0" smtClean="0"/>
              <a:t>), the </a:t>
            </a:r>
            <a:r>
              <a:rPr lang="en-US" dirty="0" smtClean="0">
                <a:hlinkClick r:id="rId12" tooltip="Maxillary nerve"/>
              </a:rPr>
              <a:t>maxillary nerve</a:t>
            </a:r>
            <a:r>
              <a:rPr lang="en-US" dirty="0" smtClean="0"/>
              <a:t> (V</a:t>
            </a:r>
            <a:r>
              <a:rPr lang="en-US" baseline="-25000" dirty="0" smtClean="0"/>
              <a:t>2</a:t>
            </a:r>
            <a:r>
              <a:rPr lang="en-US" dirty="0" smtClean="0"/>
              <a:t>), and the </a:t>
            </a:r>
            <a:r>
              <a:rPr lang="en-US" dirty="0" err="1" smtClean="0">
                <a:hlinkClick r:id="rId13" tooltip="Mandibular nerve"/>
              </a:rPr>
              <a:t>mandibular</a:t>
            </a:r>
            <a:r>
              <a:rPr lang="en-US" dirty="0" smtClean="0">
                <a:hlinkClick r:id="rId13" tooltip="Mandibular nerve"/>
              </a:rPr>
              <a:t> nerve</a:t>
            </a:r>
            <a:r>
              <a:rPr lang="en-US" dirty="0" smtClean="0"/>
              <a:t> (V</a:t>
            </a:r>
            <a:r>
              <a:rPr lang="en-US" baseline="-25000" dirty="0" smtClean="0"/>
              <a:t>3</a:t>
            </a:r>
            <a:r>
              <a:rPr lang="en-US" dirty="0" smtClean="0"/>
              <a:t>). One, two, or all three branches of the nerve may be affected. Trigeminal neuralgia most commonly involves the middle branch (the </a:t>
            </a:r>
            <a:r>
              <a:rPr lang="en-US" dirty="0" smtClean="0">
                <a:hlinkClick r:id="rId12" tooltip="Maxillary nerve"/>
              </a:rPr>
              <a:t>maxillary nerve</a:t>
            </a:r>
            <a:r>
              <a:rPr lang="en-US" dirty="0" smtClean="0"/>
              <a:t> or V</a:t>
            </a:r>
            <a:r>
              <a:rPr lang="en-US" baseline="-25000" dirty="0" smtClean="0"/>
              <a:t>2</a:t>
            </a:r>
            <a:r>
              <a:rPr lang="en-US" dirty="0" smtClean="0"/>
              <a:t>) and lower branch (</a:t>
            </a:r>
            <a:r>
              <a:rPr lang="en-US" dirty="0" err="1" smtClean="0">
                <a:hlinkClick r:id="rId13" tooltip="Mandibular nerve"/>
              </a:rPr>
              <a:t>mandibular</a:t>
            </a:r>
            <a:r>
              <a:rPr lang="en-US" dirty="0" smtClean="0">
                <a:hlinkClick r:id="rId13" tooltip="Mandibular nerve"/>
              </a:rPr>
              <a:t> nerve</a:t>
            </a:r>
            <a:r>
              <a:rPr lang="en-US" dirty="0" smtClean="0"/>
              <a:t> or V</a:t>
            </a:r>
            <a:r>
              <a:rPr lang="en-US" baseline="-25000" dirty="0" smtClean="0"/>
              <a:t>3</a:t>
            </a:r>
            <a:r>
              <a:rPr lang="en-US" dirty="0" smtClean="0"/>
              <a:t>) .</a:t>
            </a:r>
          </a:p>
          <a:p>
            <a:pPr marL="342900" lvl="3" indent="-342900">
              <a:buNone/>
            </a:pPr>
            <a:r>
              <a:rPr lang="en-US" dirty="0" smtClean="0"/>
              <a:t>Diagnosis is typically based on the symptoms after ruling out other possible causes such as </a:t>
            </a:r>
            <a:r>
              <a:rPr lang="en-US" dirty="0" smtClean="0">
                <a:hlinkClick r:id="rId14" tooltip="Postherpetic neuralgia"/>
              </a:rPr>
              <a:t>post herpetic </a:t>
            </a:r>
            <a:r>
              <a:rPr lang="en-US" dirty="0" err="1" smtClean="0">
                <a:hlinkClick r:id="rId14" tooltip="Postherpetic neuralgia"/>
              </a:rPr>
              <a:t>neuralgia</a:t>
            </a:r>
            <a:r>
              <a:rPr lang="en-US" dirty="0" err="1" smtClean="0"/>
              <a:t>the</a:t>
            </a:r>
            <a:r>
              <a:rPr lang="en-US" dirty="0" smtClean="0"/>
              <a:t> trigeminal nerve.</a:t>
            </a:r>
            <a:endParaRPr lang="en-US" baseline="30000" dirty="0" smtClean="0"/>
          </a:p>
          <a:p>
            <a:pPr marL="342900" lvl="3" indent="-342900">
              <a:buNone/>
            </a:pPr>
            <a:endParaRPr lang="en-US" dirty="0" smtClean="0"/>
          </a:p>
          <a:p>
            <a:pPr marL="342900" lvl="3" indent="-342900">
              <a:buNone/>
            </a:pPr>
            <a:endParaRPr lang="en-US" dirty="0" smtClean="0"/>
          </a:p>
          <a:p>
            <a:pPr marL="342900" lvl="3" indent="-342900">
              <a:buNone/>
            </a:pP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SUS X\Desktop\trigeminal-neuralgia.jpg"/>
          <p:cNvPicPr>
            <a:picLocks noChangeAspect="1" noChangeArrowheads="1"/>
          </p:cNvPicPr>
          <p:nvPr/>
        </p:nvPicPr>
        <p:blipFill>
          <a:blip r:embed="rId2"/>
          <a:srcRect/>
          <a:stretch>
            <a:fillRect/>
          </a:stretch>
        </p:blipFill>
        <p:spPr bwMode="auto">
          <a:xfrm>
            <a:off x="304800" y="304799"/>
            <a:ext cx="8458200" cy="6077059"/>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Image result for trigeminal neuralgia"/>
          <p:cNvPicPr>
            <a:picLocks noChangeAspect="1" noChangeArrowheads="1"/>
          </p:cNvPicPr>
          <p:nvPr/>
        </p:nvPicPr>
        <p:blipFill>
          <a:blip r:embed="rId2"/>
          <a:srcRect/>
          <a:stretch>
            <a:fillRect/>
          </a:stretch>
        </p:blipFill>
        <p:spPr bwMode="auto">
          <a:xfrm>
            <a:off x="304800" y="0"/>
            <a:ext cx="8382000"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of Content </a:t>
            </a:r>
          </a:p>
        </p:txBody>
      </p:sp>
      <p:sp>
        <p:nvSpPr>
          <p:cNvPr id="3" name="Slide Number Placeholder 2"/>
          <p:cNvSpPr>
            <a:spLocks noGrp="1"/>
          </p:cNvSpPr>
          <p:nvPr>
            <p:ph type="sldNum" sz="quarter" idx="12"/>
          </p:nvPr>
        </p:nvSpPr>
        <p:spPr/>
        <p:txBody>
          <a:bodyPr/>
          <a:lstStyle/>
          <a:p>
            <a:fld id="{72795863-2509-495E-A4D3-2D1EB08AA326}" type="slidenum">
              <a:rPr lang="en-US" smtClean="0"/>
              <a:pPr/>
              <a:t>3</a:t>
            </a:fld>
            <a:endParaRPr lang="en-US"/>
          </a:p>
        </p:txBody>
      </p:sp>
      <p:sp>
        <p:nvSpPr>
          <p:cNvPr id="4" name="TextBox 3"/>
          <p:cNvSpPr txBox="1"/>
          <p:nvPr/>
        </p:nvSpPr>
        <p:spPr>
          <a:xfrm>
            <a:off x="762000" y="1447800"/>
            <a:ext cx="7620000" cy="8371523"/>
          </a:xfrm>
          <a:prstGeom prst="rect">
            <a:avLst/>
          </a:prstGeom>
          <a:noFill/>
        </p:spPr>
        <p:txBody>
          <a:bodyPr wrap="square" rtlCol="0">
            <a:spAutoFit/>
          </a:bodyPr>
          <a:lstStyle/>
          <a:p>
            <a:pPr>
              <a:buFont typeface="Arial" pitchFamily="34" charset="0"/>
              <a:buChar char="•"/>
            </a:pPr>
            <a:r>
              <a:rPr lang="en-US" sz="3200" dirty="0" smtClean="0"/>
              <a:t>ANATOMY OF </a:t>
            </a:r>
            <a:r>
              <a:rPr lang="en-US" sz="3200" dirty="0" smtClean="0"/>
              <a:t>NERVE</a:t>
            </a:r>
          </a:p>
          <a:p>
            <a:pPr>
              <a:buFont typeface="Arial" pitchFamily="34" charset="0"/>
              <a:buChar char="•"/>
            </a:pPr>
            <a:endParaRPr lang="en-US" sz="3200" dirty="0" smtClean="0"/>
          </a:p>
          <a:p>
            <a:pPr>
              <a:buFont typeface="Arial" pitchFamily="34" charset="0"/>
              <a:buChar char="•"/>
            </a:pPr>
            <a:r>
              <a:rPr lang="en-US" sz="3200" dirty="0" smtClean="0"/>
              <a:t> CLASSIFICATION OF NERVE </a:t>
            </a:r>
            <a:r>
              <a:rPr lang="en-US" sz="3200" dirty="0" smtClean="0"/>
              <a:t>INJURY</a:t>
            </a:r>
          </a:p>
          <a:p>
            <a:pPr>
              <a:buFont typeface="Arial" pitchFamily="34" charset="0"/>
              <a:buChar char="•"/>
            </a:pPr>
            <a:endParaRPr lang="en-US" sz="3200" dirty="0" smtClean="0"/>
          </a:p>
          <a:p>
            <a:pPr>
              <a:buFont typeface="Arial" pitchFamily="34" charset="0"/>
              <a:buChar char="•"/>
            </a:pPr>
            <a:r>
              <a:rPr lang="en-US" sz="3200" dirty="0" smtClean="0"/>
              <a:t>CAUSES OF NERVE </a:t>
            </a:r>
            <a:r>
              <a:rPr lang="en-US" sz="3200" dirty="0" smtClean="0"/>
              <a:t>INJURY</a:t>
            </a:r>
          </a:p>
          <a:p>
            <a:pPr>
              <a:buFont typeface="Arial" pitchFamily="34" charset="0"/>
              <a:buChar char="•"/>
            </a:pPr>
            <a:endParaRPr lang="en-US" sz="3200" dirty="0" smtClean="0"/>
          </a:p>
          <a:p>
            <a:pPr>
              <a:buFont typeface="Arial" pitchFamily="34" charset="0"/>
              <a:buChar char="•"/>
            </a:pPr>
            <a:r>
              <a:rPr lang="en-US" sz="3200" dirty="0" smtClean="0"/>
              <a:t>CLINICAL </a:t>
            </a:r>
            <a:r>
              <a:rPr lang="en-US" sz="3200" dirty="0" smtClean="0"/>
              <a:t>FEATURES</a:t>
            </a:r>
          </a:p>
          <a:p>
            <a:pPr>
              <a:buFont typeface="Arial" pitchFamily="34" charset="0"/>
              <a:buChar char="•"/>
            </a:pPr>
            <a:endParaRPr lang="en-US" sz="3200" dirty="0" smtClean="0"/>
          </a:p>
          <a:p>
            <a:pPr>
              <a:buFont typeface="Arial" pitchFamily="34" charset="0"/>
              <a:buChar char="•"/>
            </a:pPr>
            <a:r>
              <a:rPr lang="en-US" sz="3200" dirty="0" smtClean="0"/>
              <a:t>MANAGEMENT OF NERVE INJURY</a:t>
            </a:r>
          </a:p>
          <a:p>
            <a:pPr>
              <a:buFont typeface="Arial" pitchFamily="34" charset="0"/>
              <a:buChar char="•"/>
            </a:pPr>
            <a:endParaRPr lang="en-US" sz="3200" dirty="0" smtClean="0"/>
          </a:p>
          <a:p>
            <a:pPr>
              <a:buFont typeface="Arial" pitchFamily="34" charset="0"/>
              <a:buChar char="•"/>
            </a:pPr>
            <a:endParaRPr lang="en-US" sz="3200" dirty="0" smtClean="0"/>
          </a:p>
          <a:p>
            <a:pPr>
              <a:buFont typeface="Arial" pitchFamily="34" charset="0"/>
              <a:buChar char="•"/>
            </a:pPr>
            <a:endParaRPr lang="en-US" sz="2400" dirty="0" smtClean="0"/>
          </a:p>
          <a:p>
            <a:pPr>
              <a:buFont typeface="Arial" pitchFamily="34" charset="0"/>
              <a:buChar char="•"/>
            </a:pPr>
            <a:endParaRPr lang="en-US" sz="2400" dirty="0" smtClean="0"/>
          </a:p>
          <a:p>
            <a:pPr>
              <a:buFont typeface="Arial" pitchFamily="34" charset="0"/>
              <a:buChar char="•"/>
            </a:pPr>
            <a:endParaRPr lang="en-US" sz="2400" dirty="0" smtClean="0"/>
          </a:p>
          <a:p>
            <a:endParaRPr lang="en-US" sz="2400" dirty="0" smtClean="0"/>
          </a:p>
          <a:p>
            <a:pPr>
              <a:buFont typeface="Arial" pitchFamily="34" charset="0"/>
              <a:buChar char="•"/>
            </a:pPr>
            <a:endParaRPr lang="en-US" sz="2400" dirty="0" smtClean="0"/>
          </a:p>
          <a:p>
            <a:pPr>
              <a:buFont typeface="Arial" pitchFamily="34" charset="0"/>
              <a:buChar char="•"/>
            </a:pPr>
            <a:endParaRPr lang="en-US" sz="2400" dirty="0" smtClean="0"/>
          </a:p>
          <a:p>
            <a:pPr>
              <a:buFont typeface="Arial" pitchFamily="34" charset="0"/>
              <a:buChar char="•"/>
            </a:pPr>
            <a:endParaRPr lang="en-US" sz="2400" dirty="0" smtClean="0"/>
          </a:p>
          <a:p>
            <a:endParaRPr lang="en-US" dirty="0" smtClean="0"/>
          </a:p>
        </p:txBody>
      </p:sp>
    </p:spTree>
    <p:extLst>
      <p:ext uri="{BB962C8B-B14F-4D97-AF65-F5344CB8AC3E}">
        <p14:creationId xmlns:p14="http://schemas.microsoft.com/office/powerpoint/2010/main" xmlns="" val="2259760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305800" cy="6001643"/>
          </a:xfrm>
          <a:prstGeom prst="rect">
            <a:avLst/>
          </a:prstGeom>
        </p:spPr>
        <p:txBody>
          <a:bodyPr wrap="square">
            <a:spAutoFit/>
          </a:bodyPr>
          <a:lstStyle/>
          <a:p>
            <a:r>
              <a:rPr lang="en-US" sz="2400" b="1" dirty="0" smtClean="0"/>
              <a:t>                                                   TREATMENT</a:t>
            </a:r>
          </a:p>
          <a:p>
            <a:endParaRPr lang="en-US" sz="2400" b="1" dirty="0" smtClean="0"/>
          </a:p>
          <a:p>
            <a:r>
              <a:rPr lang="en-US" sz="2400" b="1" dirty="0" smtClean="0"/>
              <a:t>Medical-</a:t>
            </a:r>
          </a:p>
          <a:p>
            <a:r>
              <a:rPr lang="en-US" sz="2400" dirty="0" smtClean="0"/>
              <a:t>The </a:t>
            </a:r>
            <a:r>
              <a:rPr lang="en-US" sz="2400" dirty="0" smtClean="0">
                <a:hlinkClick r:id="rId2" tooltip="Anticonvulsant"/>
              </a:rPr>
              <a:t>anticonvulsant</a:t>
            </a:r>
            <a:r>
              <a:rPr lang="en-US" sz="2400" dirty="0" smtClean="0"/>
              <a:t> </a:t>
            </a:r>
            <a:r>
              <a:rPr lang="en-US" sz="2400" dirty="0" err="1" smtClean="0">
                <a:hlinkClick r:id="rId3" tooltip="Carbamazepine"/>
              </a:rPr>
              <a:t>carbamazepine</a:t>
            </a:r>
            <a:r>
              <a:rPr lang="en-US" sz="2400" dirty="0" smtClean="0"/>
              <a:t> is the first line treatment; second line medications include </a:t>
            </a:r>
            <a:r>
              <a:rPr lang="en-US" sz="2400" dirty="0" err="1" smtClean="0">
                <a:hlinkClick r:id="rId4" tooltip="Baclofen"/>
              </a:rPr>
              <a:t>baclofen</a:t>
            </a:r>
            <a:r>
              <a:rPr lang="en-US" sz="2400" dirty="0" smtClean="0"/>
              <a:t>, </a:t>
            </a:r>
            <a:r>
              <a:rPr lang="en-US" sz="2400" dirty="0" err="1" smtClean="0">
                <a:hlinkClick r:id="rId5" tooltip="Lamotrigine"/>
              </a:rPr>
              <a:t>lamotrigine</a:t>
            </a:r>
            <a:r>
              <a:rPr lang="en-US" sz="2400" dirty="0" smtClean="0"/>
              <a:t>, </a:t>
            </a:r>
            <a:r>
              <a:rPr lang="en-US" sz="2400" dirty="0" err="1" smtClean="0">
                <a:hlinkClick r:id="rId6" tooltip="Oxcarbazepine"/>
              </a:rPr>
              <a:t>oxcarbazepine</a:t>
            </a:r>
            <a:r>
              <a:rPr lang="en-US" sz="2400" dirty="0" smtClean="0"/>
              <a:t>, </a:t>
            </a:r>
            <a:r>
              <a:rPr lang="en-US" sz="2400" dirty="0" err="1" smtClean="0">
                <a:hlinkClick r:id="rId7" tooltip="Phenytoin"/>
              </a:rPr>
              <a:t>phenytoin</a:t>
            </a:r>
            <a:r>
              <a:rPr lang="en-US" sz="2400" dirty="0" smtClean="0"/>
              <a:t>, </a:t>
            </a:r>
            <a:r>
              <a:rPr lang="en-US" sz="2400" dirty="0" err="1" smtClean="0">
                <a:hlinkClick r:id="rId8" tooltip="Gabapentin"/>
              </a:rPr>
              <a:t>gabapentin</a:t>
            </a:r>
            <a:r>
              <a:rPr lang="en-US" sz="2400" dirty="0" smtClean="0"/>
              <a:t> and </a:t>
            </a:r>
            <a:r>
              <a:rPr lang="en-US" sz="2400" dirty="0" err="1" smtClean="0">
                <a:hlinkClick r:id="rId9" tooltip="Pregabalin"/>
              </a:rPr>
              <a:t>pregabalin</a:t>
            </a:r>
            <a:r>
              <a:rPr lang="en-US" sz="2400" dirty="0" smtClean="0"/>
              <a:t>. </a:t>
            </a:r>
          </a:p>
          <a:p>
            <a:endParaRPr lang="en-US" sz="2400" dirty="0" smtClean="0"/>
          </a:p>
          <a:p>
            <a:r>
              <a:rPr lang="en-US" sz="2400" dirty="0" smtClean="0"/>
              <a:t>Antidepressant medications, such as </a:t>
            </a:r>
            <a:r>
              <a:rPr lang="en-US" sz="2400" dirty="0" err="1" smtClean="0">
                <a:hlinkClick r:id="rId10" tooltip="Amitriptyline"/>
              </a:rPr>
              <a:t>amitriptyline</a:t>
            </a:r>
            <a:r>
              <a:rPr lang="en-US" sz="2400" dirty="0" smtClean="0"/>
              <a:t> have shown good efficacy in treating trigeminal neuralgia, especially if combined with an anti-</a:t>
            </a:r>
            <a:r>
              <a:rPr lang="en-US" sz="2400" dirty="0" err="1" smtClean="0"/>
              <a:t>convulsant</a:t>
            </a:r>
            <a:r>
              <a:rPr lang="en-US" sz="2400" dirty="0" smtClean="0"/>
              <a:t> drug such as </a:t>
            </a:r>
            <a:r>
              <a:rPr lang="en-US" sz="2400" dirty="0" err="1" smtClean="0"/>
              <a:t>pregabalin</a:t>
            </a:r>
            <a:r>
              <a:rPr lang="en-US" sz="2400" dirty="0" smtClean="0"/>
              <a:t>.</a:t>
            </a:r>
          </a:p>
          <a:p>
            <a:r>
              <a:rPr lang="en-US" sz="2400" dirty="0" smtClean="0"/>
              <a:t>There is some evidence that </a:t>
            </a:r>
            <a:r>
              <a:rPr lang="en-US" sz="2400" dirty="0" err="1" smtClean="0">
                <a:hlinkClick r:id="rId11" tooltip="Duloxetine"/>
              </a:rPr>
              <a:t>duloxetine</a:t>
            </a:r>
            <a:r>
              <a:rPr lang="en-US" sz="2400" dirty="0" smtClean="0"/>
              <a:t> can also be used in some cases of neuropathic pain, especially in patients with major depressive disorder</a:t>
            </a:r>
            <a:r>
              <a:rPr lang="en-US" sz="2400" baseline="30000" dirty="0" smtClean="0"/>
              <a:t>,</a:t>
            </a:r>
            <a:r>
              <a:rPr lang="en-US" sz="2400" dirty="0" smtClean="0"/>
              <a:t> as it is an antidepressant. However, it should, by no means, be considered a first line therapy and should only be tried by specialist advice.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r>
              <a:rPr lang="en-US" b="1" dirty="0" smtClean="0"/>
              <a:t>Surgical-</a:t>
            </a:r>
          </a:p>
          <a:p>
            <a:r>
              <a:rPr lang="en-US" dirty="0" smtClean="0"/>
              <a:t>The evidence for surgical therapy is poor. Surgery is normally recommended only after medication has proved ineffective, or if side effects of medication are intolerable. While there may be pain relief after surgery, there is also a considerable risk of side effects, such as facial numbness after the procedure. </a:t>
            </a:r>
            <a:r>
              <a:rPr lang="en-US" dirty="0" err="1" smtClean="0">
                <a:hlinkClick r:id="rId2" tooltip="Microvascular decompression"/>
              </a:rPr>
              <a:t>Microvascular</a:t>
            </a:r>
            <a:r>
              <a:rPr lang="en-US" dirty="0" smtClean="0">
                <a:hlinkClick r:id="rId2" tooltip="Microvascular decompression"/>
              </a:rPr>
              <a:t> decompression</a:t>
            </a:r>
            <a:r>
              <a:rPr lang="en-US" dirty="0" smtClean="0"/>
              <a:t> appears to result in the longest pain relief.</a:t>
            </a:r>
          </a:p>
          <a:p>
            <a:pPr>
              <a:buNone/>
            </a:pPr>
            <a:r>
              <a:rPr lang="en-US" dirty="0" smtClean="0"/>
              <a:t>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REFERENCES</a:t>
            </a:r>
            <a:r>
              <a:rPr lang="en-US" dirty="0"/>
              <a:t> </a:t>
            </a:r>
            <a:br>
              <a:rPr lang="en-US" dirty="0"/>
            </a:br>
            <a:endParaRPr lang="en-US" sz="2200" dirty="0"/>
          </a:p>
        </p:txBody>
      </p:sp>
      <p:sp>
        <p:nvSpPr>
          <p:cNvPr id="3" name="Slide Number Placeholder 2"/>
          <p:cNvSpPr>
            <a:spLocks noGrp="1"/>
          </p:cNvSpPr>
          <p:nvPr>
            <p:ph type="sldNum" sz="quarter" idx="12"/>
          </p:nvPr>
        </p:nvSpPr>
        <p:spPr/>
        <p:txBody>
          <a:bodyPr/>
          <a:lstStyle/>
          <a:p>
            <a:fld id="{72795863-2509-495E-A4D3-2D1EB08AA326}" type="slidenum">
              <a:rPr lang="en-US" smtClean="0"/>
              <a:pPr/>
              <a:t>32</a:t>
            </a:fld>
            <a:endParaRPr lang="en-US"/>
          </a:p>
        </p:txBody>
      </p:sp>
      <p:sp>
        <p:nvSpPr>
          <p:cNvPr id="4" name="TextBox 3"/>
          <p:cNvSpPr txBox="1"/>
          <p:nvPr/>
        </p:nvSpPr>
        <p:spPr>
          <a:xfrm>
            <a:off x="609600" y="1371600"/>
            <a:ext cx="7391400" cy="3970318"/>
          </a:xfrm>
          <a:prstGeom prst="rect">
            <a:avLst/>
          </a:prstGeom>
          <a:noFill/>
        </p:spPr>
        <p:txBody>
          <a:bodyPr wrap="square" rtlCol="0">
            <a:spAutoFit/>
          </a:bodyPr>
          <a:lstStyle/>
          <a:p>
            <a:pPr lvl="0">
              <a:lnSpc>
                <a:spcPct val="90000"/>
              </a:lnSpc>
              <a:buClr>
                <a:schemeClr val="dk1"/>
              </a:buClr>
              <a:buSzPct val="166386"/>
              <a:buFont typeface="Arial" pitchFamily="34" charset="0"/>
              <a:buChar char="•"/>
            </a:pPr>
            <a:r>
              <a:rPr lang="en-US" sz="2800" b="1" dirty="0" smtClean="0">
                <a:latin typeface="Times New Roman"/>
                <a:ea typeface="Times New Roman"/>
                <a:cs typeface="Times New Roman"/>
                <a:sym typeface="Times New Roman"/>
              </a:rPr>
              <a:t>SRBS BOOK OF GENERAL SURGERY</a:t>
            </a:r>
          </a:p>
          <a:p>
            <a:pPr lvl="0">
              <a:lnSpc>
                <a:spcPct val="90000"/>
              </a:lnSpc>
              <a:buClr>
                <a:schemeClr val="dk1"/>
              </a:buClr>
              <a:buSzPct val="166386"/>
            </a:pPr>
            <a:endParaRPr lang="en-US" sz="2800" b="1" dirty="0" smtClean="0">
              <a:latin typeface="Times New Roman"/>
              <a:ea typeface="Times New Roman"/>
              <a:cs typeface="Times New Roman"/>
              <a:sym typeface="Times New Roman"/>
            </a:endParaRPr>
          </a:p>
          <a:p>
            <a:pPr lvl="0">
              <a:lnSpc>
                <a:spcPct val="90000"/>
              </a:lnSpc>
              <a:buClr>
                <a:schemeClr val="dk1"/>
              </a:buClr>
              <a:buSzPct val="166386"/>
              <a:buFont typeface="Arial" pitchFamily="34" charset="0"/>
              <a:buChar char="•"/>
            </a:pPr>
            <a:r>
              <a:rPr lang="en-US" sz="2800" b="1" dirty="0" smtClean="0">
                <a:latin typeface="Times New Roman"/>
                <a:ea typeface="Times New Roman"/>
                <a:cs typeface="Times New Roman"/>
                <a:sym typeface="Times New Roman"/>
              </a:rPr>
              <a:t>A MANUAL ON CLINICAL SURGERY - S    DAS</a:t>
            </a:r>
          </a:p>
          <a:p>
            <a:pPr lvl="0">
              <a:lnSpc>
                <a:spcPct val="90000"/>
              </a:lnSpc>
              <a:buClr>
                <a:schemeClr val="dk1"/>
              </a:buClr>
              <a:buSzPct val="166386"/>
            </a:pPr>
            <a:endParaRPr lang="en-US" sz="2800" b="1" dirty="0" smtClean="0">
              <a:latin typeface="Times New Roman"/>
              <a:ea typeface="Times New Roman"/>
              <a:cs typeface="Times New Roman"/>
              <a:sym typeface="Times New Roman"/>
            </a:endParaRPr>
          </a:p>
          <a:p>
            <a:pPr lvl="0">
              <a:lnSpc>
                <a:spcPct val="90000"/>
              </a:lnSpc>
              <a:buClr>
                <a:schemeClr val="dk1"/>
              </a:buClr>
              <a:buSzPct val="166386"/>
              <a:buFont typeface="Arial" pitchFamily="34" charset="0"/>
              <a:buChar char="•"/>
            </a:pPr>
            <a:r>
              <a:rPr lang="en-US" sz="2800" b="1" dirty="0" smtClean="0">
                <a:latin typeface="Times New Roman"/>
                <a:ea typeface="Times New Roman"/>
                <a:cs typeface="Times New Roman"/>
                <a:sym typeface="Times New Roman"/>
              </a:rPr>
              <a:t>MANIPAL MANUAL OF SURGERY - K RAJGOPAL SHENOY</a:t>
            </a:r>
          </a:p>
          <a:p>
            <a:pPr lvl="0">
              <a:lnSpc>
                <a:spcPct val="90000"/>
              </a:lnSpc>
              <a:buClr>
                <a:schemeClr val="dk1"/>
              </a:buClr>
              <a:buSzPct val="166386"/>
            </a:pPr>
            <a:endParaRPr lang="en-US" sz="2800" b="1" dirty="0" smtClean="0">
              <a:latin typeface="Times New Roman"/>
              <a:ea typeface="Times New Roman"/>
              <a:cs typeface="Times New Roman"/>
              <a:sym typeface="Times New Roman"/>
            </a:endParaRPr>
          </a:p>
          <a:p>
            <a:pPr lvl="0">
              <a:lnSpc>
                <a:spcPct val="90000"/>
              </a:lnSpc>
              <a:buClr>
                <a:schemeClr val="dk1"/>
              </a:buClr>
              <a:buSzPct val="166386"/>
              <a:buFont typeface="Arial" pitchFamily="34" charset="0"/>
              <a:buChar char="•"/>
            </a:pPr>
            <a:r>
              <a:rPr lang="en-US" sz="2800" b="1" dirty="0" smtClean="0">
                <a:latin typeface="Times New Roman"/>
                <a:ea typeface="Times New Roman"/>
                <a:cs typeface="Times New Roman"/>
                <a:sym typeface="Times New Roman"/>
              </a:rPr>
              <a:t>BAILEY AND LOVES SHORT PRACTICE OF SURGERY</a:t>
            </a:r>
            <a:endParaRPr lang="en-US" sz="2800" dirty="0" smtClean="0"/>
          </a:p>
        </p:txBody>
      </p:sp>
    </p:spTree>
    <p:extLst>
      <p:ext uri="{BB962C8B-B14F-4D97-AF65-F5344CB8AC3E}">
        <p14:creationId xmlns:p14="http://schemas.microsoft.com/office/powerpoint/2010/main" xmlns="" val="1546120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066799"/>
          </a:xfrm>
        </p:spPr>
        <p:txBody>
          <a:bodyPr/>
          <a:lstStyle/>
          <a:p>
            <a:r>
              <a:rPr lang="en-US" dirty="0" smtClean="0"/>
              <a:t>NERVE INJURY</a:t>
            </a:r>
            <a:endParaRPr lang="en-US" dirty="0"/>
          </a:p>
        </p:txBody>
      </p:sp>
      <p:sp>
        <p:nvSpPr>
          <p:cNvPr id="3" name="Subtitle 2"/>
          <p:cNvSpPr>
            <a:spLocks noGrp="1"/>
          </p:cNvSpPr>
          <p:nvPr>
            <p:ph type="subTitle" idx="1"/>
          </p:nvPr>
        </p:nvSpPr>
        <p:spPr>
          <a:xfrm>
            <a:off x="1371600" y="990600"/>
            <a:ext cx="6781800" cy="5334000"/>
          </a:xfrm>
        </p:spPr>
        <p:txBody>
          <a:bodyPr>
            <a:normAutofit fontScale="92500" lnSpcReduction="10000"/>
          </a:bodyPr>
          <a:lstStyle/>
          <a:p>
            <a:r>
              <a:rPr lang="en-US" dirty="0" smtClean="0">
                <a:solidFill>
                  <a:srgbClr val="FF0000"/>
                </a:solidFill>
              </a:rPr>
              <a:t>1.ANATOMY OF NERVE</a:t>
            </a:r>
          </a:p>
          <a:p>
            <a:endParaRPr lang="en-US" dirty="0" smtClean="0">
              <a:solidFill>
                <a:srgbClr val="FF0000"/>
              </a:solidFill>
            </a:endParaRPr>
          </a:p>
          <a:p>
            <a:r>
              <a:rPr lang="en-US" dirty="0" smtClean="0">
                <a:solidFill>
                  <a:srgbClr val="FF0000"/>
                </a:solidFill>
              </a:rPr>
              <a:t>2.CLASSIFICATION OF NERVE INJURY</a:t>
            </a:r>
          </a:p>
          <a:p>
            <a:endParaRPr lang="en-US" dirty="0" smtClean="0">
              <a:solidFill>
                <a:srgbClr val="FF0000"/>
              </a:solidFill>
            </a:endParaRPr>
          </a:p>
          <a:p>
            <a:r>
              <a:rPr lang="en-US" dirty="0" smtClean="0">
                <a:solidFill>
                  <a:srgbClr val="FF0000"/>
                </a:solidFill>
              </a:rPr>
              <a:t>3.CAUSES OF NERVE INJURY</a:t>
            </a:r>
          </a:p>
          <a:p>
            <a:endParaRPr lang="en-US" dirty="0" smtClean="0">
              <a:solidFill>
                <a:srgbClr val="FF0000"/>
              </a:solidFill>
            </a:endParaRPr>
          </a:p>
          <a:p>
            <a:r>
              <a:rPr lang="en-US" dirty="0" smtClean="0">
                <a:solidFill>
                  <a:srgbClr val="FF0000"/>
                </a:solidFill>
              </a:rPr>
              <a:t>4.CLINICAL FEATURES</a:t>
            </a:r>
          </a:p>
          <a:p>
            <a:endParaRPr lang="en-US" dirty="0" smtClean="0">
              <a:solidFill>
                <a:srgbClr val="FF0000"/>
              </a:solidFill>
            </a:endParaRPr>
          </a:p>
          <a:p>
            <a:r>
              <a:rPr lang="en-US" dirty="0" smtClean="0">
                <a:solidFill>
                  <a:srgbClr val="FF0000"/>
                </a:solidFill>
              </a:rPr>
              <a:t>5 MANAGEMENT OF NERVE INJURY</a:t>
            </a:r>
          </a:p>
          <a:p>
            <a:r>
              <a:rPr lang="en-US" u="sng" dirty="0">
                <a:solidFill>
                  <a:srgbClr val="FF0000"/>
                </a:solidFill>
              </a:rPr>
              <a:t> </a:t>
            </a:r>
            <a:endParaRPr lang="en-US"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381000"/>
          </a:xfrm>
        </p:spPr>
        <p:txBody>
          <a:bodyPr>
            <a:normAutofit fontScale="90000"/>
          </a:bodyPr>
          <a:lstStyle/>
          <a:p>
            <a:r>
              <a:rPr lang="en-US" dirty="0" smtClean="0"/>
              <a:t/>
            </a:r>
            <a:br>
              <a:rPr lang="en-US" dirty="0" smtClean="0"/>
            </a:br>
            <a:r>
              <a:rPr lang="en-US" dirty="0" smtClean="0"/>
              <a:t>ANATOMY OF NERVE</a:t>
            </a:r>
            <a:br>
              <a:rPr lang="en-US" dirty="0" smtClean="0"/>
            </a:br>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None/>
            </a:pPr>
            <a:r>
              <a:rPr lang="en-US" dirty="0" smtClean="0"/>
              <a:t>     * A nerve is an enclosed cable-like bundle 0f </a:t>
            </a:r>
          </a:p>
          <a:p>
            <a:pPr>
              <a:buNone/>
            </a:pPr>
            <a:r>
              <a:rPr lang="en-US" dirty="0" smtClean="0"/>
              <a:t>                                AXONS.</a:t>
            </a:r>
          </a:p>
          <a:p>
            <a:pPr>
              <a:buNone/>
            </a:pPr>
            <a:r>
              <a:rPr lang="en-US" dirty="0" smtClean="0"/>
              <a:t>      *Axons are the long ,slender projections of </a:t>
            </a:r>
          </a:p>
          <a:p>
            <a:pPr>
              <a:buNone/>
            </a:pPr>
            <a:r>
              <a:rPr lang="en-US" dirty="0" smtClean="0"/>
              <a:t>                           NERVE CELLS.</a:t>
            </a:r>
          </a:p>
          <a:p>
            <a:pPr>
              <a:buNone/>
            </a:pPr>
            <a:r>
              <a:rPr lang="en-US" dirty="0" smtClean="0"/>
              <a:t>       *</a:t>
            </a:r>
            <a:r>
              <a:rPr lang="en-US" dirty="0" err="1" smtClean="0"/>
              <a:t>Endoneurium</a:t>
            </a:r>
            <a:r>
              <a:rPr lang="en-US" dirty="0" smtClean="0"/>
              <a:t>- A connective tissue wrapping </a:t>
            </a:r>
          </a:p>
          <a:p>
            <a:pPr>
              <a:buNone/>
            </a:pPr>
            <a:r>
              <a:rPr lang="en-US" dirty="0" smtClean="0"/>
              <a:t>            the each axon.</a:t>
            </a:r>
          </a:p>
          <a:p>
            <a:pPr>
              <a:buNone/>
            </a:pPr>
            <a:r>
              <a:rPr lang="en-US" dirty="0" smtClean="0"/>
              <a:t>       *</a:t>
            </a:r>
            <a:r>
              <a:rPr lang="en-US" dirty="0" err="1" smtClean="0"/>
              <a:t>Perineurium</a:t>
            </a:r>
            <a:r>
              <a:rPr lang="en-US" dirty="0" smtClean="0"/>
              <a:t> -  A connective tissue wrapping </a:t>
            </a:r>
          </a:p>
          <a:p>
            <a:pPr>
              <a:buNone/>
            </a:pPr>
            <a:r>
              <a:rPr lang="en-US" dirty="0" smtClean="0"/>
              <a:t>            a group of axons(fascicles).</a:t>
            </a:r>
          </a:p>
          <a:p>
            <a:pPr>
              <a:buNone/>
            </a:pPr>
            <a:r>
              <a:rPr lang="en-US" dirty="0" smtClean="0"/>
              <a:t>       *</a:t>
            </a:r>
            <a:r>
              <a:rPr lang="en-US" dirty="0" err="1" smtClean="0"/>
              <a:t>Epineurium</a:t>
            </a:r>
            <a:r>
              <a:rPr lang="en-US" dirty="0" smtClean="0"/>
              <a:t> –A connective tissue wrapping all </a:t>
            </a:r>
          </a:p>
          <a:p>
            <a:pPr>
              <a:buNone/>
            </a:pPr>
            <a:r>
              <a:rPr lang="en-US" dirty="0" smtClean="0"/>
              <a:t>             the bundles of fascicles.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pic>
        <p:nvPicPr>
          <p:cNvPr id="1026" name="Picture 2" descr="C:\Users\ASUS X\Downloads\slide_42.jpg"/>
          <p:cNvPicPr>
            <a:picLocks noGrp="1" noChangeAspect="1" noChangeArrowheads="1"/>
          </p:cNvPicPr>
          <p:nvPr>
            <p:ph idx="1"/>
          </p:nvPr>
        </p:nvPicPr>
        <p:blipFill>
          <a:blip r:embed="rId2"/>
          <a:srcRect/>
          <a:stretch>
            <a:fillRect/>
          </a:stretch>
        </p:blipFill>
        <p:spPr bwMode="auto">
          <a:xfrm>
            <a:off x="526732" y="0"/>
            <a:ext cx="8617268" cy="63246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CLASSIFICATION OF NERVE INJURY</a:t>
            </a:r>
            <a:endParaRPr lang="en-US" dirty="0"/>
          </a:p>
        </p:txBody>
      </p:sp>
      <p:sp>
        <p:nvSpPr>
          <p:cNvPr id="3" name="Content Placeholder 2"/>
          <p:cNvSpPr>
            <a:spLocks noGrp="1"/>
          </p:cNvSpPr>
          <p:nvPr>
            <p:ph idx="1"/>
          </p:nvPr>
        </p:nvSpPr>
        <p:spPr>
          <a:xfrm>
            <a:off x="457200" y="914400"/>
            <a:ext cx="8229600" cy="5211763"/>
          </a:xfrm>
        </p:spPr>
        <p:txBody>
          <a:bodyPr>
            <a:normAutofit fontScale="70000" lnSpcReduction="20000"/>
          </a:bodyPr>
          <a:lstStyle/>
          <a:p>
            <a:pPr algn="ctr">
              <a:buNone/>
            </a:pPr>
            <a:r>
              <a:rPr lang="en-US" dirty="0" err="1" smtClean="0">
                <a:solidFill>
                  <a:srgbClr val="FF0000"/>
                </a:solidFill>
              </a:rPr>
              <a:t>Seddan’s</a:t>
            </a:r>
            <a:r>
              <a:rPr lang="en-US" dirty="0" smtClean="0">
                <a:solidFill>
                  <a:srgbClr val="FF0000"/>
                </a:solidFill>
              </a:rPr>
              <a:t> classification</a:t>
            </a:r>
          </a:p>
          <a:p>
            <a:pPr algn="ctr">
              <a:buNone/>
            </a:pPr>
            <a:endParaRPr lang="en-US" dirty="0" smtClean="0">
              <a:solidFill>
                <a:srgbClr val="FF0000"/>
              </a:solidFill>
            </a:endParaRPr>
          </a:p>
          <a:p>
            <a:pPr>
              <a:buNone/>
            </a:pPr>
            <a:r>
              <a:rPr lang="en-US" dirty="0" smtClean="0"/>
              <a:t>  </a:t>
            </a:r>
            <a:r>
              <a:rPr lang="en-US" dirty="0" smtClean="0">
                <a:solidFill>
                  <a:srgbClr val="C00000"/>
                </a:solidFill>
              </a:rPr>
              <a:t>1.Neuropraxia-</a:t>
            </a:r>
          </a:p>
          <a:p>
            <a:pPr>
              <a:buNone/>
            </a:pPr>
            <a:r>
              <a:rPr lang="en-US" dirty="0" smtClean="0"/>
              <a:t>     There is temporary paralysis of nerve conduction with full recovery. This may be due to over </a:t>
            </a:r>
            <a:r>
              <a:rPr lang="en-US" dirty="0" err="1" smtClean="0"/>
              <a:t>streching</a:t>
            </a:r>
            <a:r>
              <a:rPr lang="en-US" dirty="0" smtClean="0"/>
              <a:t> or compression of the </a:t>
            </a:r>
            <a:r>
              <a:rPr lang="en-US" dirty="0" err="1" smtClean="0"/>
              <a:t>nerve.No</a:t>
            </a:r>
            <a:r>
              <a:rPr lang="en-US" dirty="0" smtClean="0"/>
              <a:t> </a:t>
            </a:r>
          </a:p>
          <a:p>
            <a:pPr>
              <a:buNone/>
            </a:pPr>
            <a:r>
              <a:rPr lang="en-US" dirty="0" smtClean="0"/>
              <a:t>      injury to axon or </a:t>
            </a:r>
            <a:r>
              <a:rPr lang="en-US" dirty="0" err="1" smtClean="0"/>
              <a:t>endoneurium</a:t>
            </a:r>
            <a:r>
              <a:rPr lang="en-US" dirty="0" smtClean="0"/>
              <a:t>.</a:t>
            </a:r>
          </a:p>
          <a:p>
            <a:pPr>
              <a:buNone/>
            </a:pPr>
            <a:r>
              <a:rPr lang="en-US" dirty="0" smtClean="0"/>
              <a:t> </a:t>
            </a:r>
            <a:r>
              <a:rPr lang="en-US" dirty="0" smtClean="0">
                <a:solidFill>
                  <a:srgbClr val="C00000"/>
                </a:solidFill>
              </a:rPr>
              <a:t>2.Axonotmesis-</a:t>
            </a:r>
          </a:p>
          <a:p>
            <a:pPr>
              <a:buNone/>
            </a:pPr>
            <a:r>
              <a:rPr lang="en-US" dirty="0" smtClean="0"/>
              <a:t>      It is a division of nerve </a:t>
            </a:r>
            <a:r>
              <a:rPr lang="en-US" dirty="0" err="1" smtClean="0"/>
              <a:t>fibres</a:t>
            </a:r>
            <a:r>
              <a:rPr lang="en-US" dirty="0" smtClean="0"/>
              <a:t> or axons with intact nerve </a:t>
            </a:r>
            <a:r>
              <a:rPr lang="en-US" dirty="0" err="1" smtClean="0"/>
              <a:t>sheath.Patient</a:t>
            </a:r>
            <a:r>
              <a:rPr lang="en-US" dirty="0" smtClean="0"/>
              <a:t> may present with sensory </a:t>
            </a:r>
            <a:r>
              <a:rPr lang="en-US" dirty="0" err="1" smtClean="0"/>
              <a:t>loss,paralysis</a:t>
            </a:r>
            <a:r>
              <a:rPr lang="en-US" dirty="0" smtClean="0"/>
              <a:t> of muscles or </a:t>
            </a:r>
            <a:r>
              <a:rPr lang="en-US" dirty="0" err="1" smtClean="0"/>
              <a:t>causalgia</a:t>
            </a:r>
            <a:r>
              <a:rPr lang="en-US" dirty="0" smtClean="0"/>
              <a:t>.</a:t>
            </a:r>
          </a:p>
          <a:p>
            <a:pPr>
              <a:buNone/>
            </a:pPr>
            <a:r>
              <a:rPr lang="en-US" dirty="0" smtClean="0"/>
              <a:t> </a:t>
            </a:r>
            <a:r>
              <a:rPr lang="en-US" dirty="0" smtClean="0">
                <a:solidFill>
                  <a:srgbClr val="C00000"/>
                </a:solidFill>
              </a:rPr>
              <a:t>3. </a:t>
            </a:r>
            <a:r>
              <a:rPr lang="en-US" dirty="0" err="1" smtClean="0">
                <a:solidFill>
                  <a:srgbClr val="C00000"/>
                </a:solidFill>
              </a:rPr>
              <a:t>Neurotmesis</a:t>
            </a:r>
            <a:r>
              <a:rPr lang="en-US" dirty="0" smtClean="0">
                <a:solidFill>
                  <a:srgbClr val="C00000"/>
                </a:solidFill>
              </a:rPr>
              <a:t>-</a:t>
            </a:r>
          </a:p>
          <a:p>
            <a:pPr>
              <a:buNone/>
            </a:pPr>
            <a:r>
              <a:rPr lang="en-US" dirty="0" smtClean="0"/>
              <a:t>      Here complete division of nerve </a:t>
            </a:r>
            <a:r>
              <a:rPr lang="en-US" dirty="0" err="1" smtClean="0"/>
              <a:t>fibres</a:t>
            </a:r>
            <a:r>
              <a:rPr lang="en-US" dirty="0" smtClean="0"/>
              <a:t>  with sheath </a:t>
            </a:r>
            <a:r>
              <a:rPr lang="en-US" dirty="0" err="1" smtClean="0"/>
              <a:t>occurs.Degeration</a:t>
            </a:r>
            <a:r>
              <a:rPr lang="en-US" dirty="0" smtClean="0"/>
              <a:t> occurs proximally up to first node of </a:t>
            </a:r>
            <a:r>
              <a:rPr lang="en-US" dirty="0" err="1" smtClean="0"/>
              <a:t>Ranvier.Recovery</a:t>
            </a:r>
            <a:r>
              <a:rPr lang="en-US" dirty="0" smtClean="0"/>
              <a:t> is incomplete even after nerve </a:t>
            </a:r>
            <a:r>
              <a:rPr lang="en-US" dirty="0" err="1" smtClean="0"/>
              <a:t>suturing.There</a:t>
            </a:r>
            <a:r>
              <a:rPr lang="en-US" dirty="0" smtClean="0"/>
              <a:t> is complete loss of motor and sensory functions with loss of </a:t>
            </a:r>
            <a:r>
              <a:rPr lang="en-US" dirty="0" err="1" smtClean="0"/>
              <a:t>reflexes.Cut</a:t>
            </a:r>
            <a:r>
              <a:rPr lang="en-US" dirty="0" smtClean="0"/>
              <a:t> end of nerve forms </a:t>
            </a:r>
            <a:r>
              <a:rPr lang="en-US" dirty="0" err="1" smtClean="0"/>
              <a:t>neuroma</a:t>
            </a:r>
            <a:r>
              <a:rPr lang="en-US" dirty="0" smtClean="0"/>
              <a:t> proximally and </a:t>
            </a:r>
            <a:r>
              <a:rPr lang="en-US" dirty="0" err="1" smtClean="0"/>
              <a:t>glioma</a:t>
            </a:r>
            <a:r>
              <a:rPr lang="en-US" dirty="0" smtClean="0"/>
              <a:t> distally.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buNone/>
            </a:pPr>
            <a:r>
              <a:rPr lang="en-US" dirty="0" smtClean="0">
                <a:solidFill>
                  <a:srgbClr val="FF0000"/>
                </a:solidFill>
              </a:rPr>
              <a:t>    Sunderland’s classification of nerve injury</a:t>
            </a:r>
          </a:p>
          <a:p>
            <a:pPr>
              <a:buNone/>
            </a:pPr>
            <a:r>
              <a:rPr lang="en-US" dirty="0" smtClean="0"/>
              <a:t>     1.Temporary conduction block.</a:t>
            </a:r>
          </a:p>
          <a:p>
            <a:pPr>
              <a:buNone/>
            </a:pPr>
            <a:r>
              <a:rPr lang="en-US" dirty="0" smtClean="0"/>
              <a:t>     2.Axonotmesis but </a:t>
            </a:r>
            <a:r>
              <a:rPr lang="en-US" dirty="0" err="1" smtClean="0"/>
              <a:t>endoneurium</a:t>
            </a:r>
            <a:r>
              <a:rPr lang="en-US" dirty="0" smtClean="0"/>
              <a:t> intact.</a:t>
            </a:r>
          </a:p>
          <a:p>
            <a:pPr>
              <a:buNone/>
            </a:pPr>
            <a:r>
              <a:rPr lang="en-US" dirty="0" smtClean="0"/>
              <a:t>     3.Axonotmesis with disruption of </a:t>
            </a:r>
            <a:r>
              <a:rPr lang="en-US" dirty="0" err="1" smtClean="0"/>
              <a:t>endoneur</a:t>
            </a:r>
            <a:r>
              <a:rPr lang="en-US" dirty="0" smtClean="0"/>
              <a:t>-</a:t>
            </a:r>
          </a:p>
          <a:p>
            <a:pPr>
              <a:buNone/>
            </a:pPr>
            <a:r>
              <a:rPr lang="en-US" dirty="0" smtClean="0"/>
              <a:t>         -</a:t>
            </a:r>
            <a:r>
              <a:rPr lang="en-US" dirty="0" err="1" smtClean="0"/>
              <a:t>ium</a:t>
            </a:r>
            <a:r>
              <a:rPr lang="en-US" dirty="0" smtClean="0"/>
              <a:t> but </a:t>
            </a:r>
            <a:r>
              <a:rPr lang="en-US" dirty="0" err="1" smtClean="0"/>
              <a:t>perineurium</a:t>
            </a:r>
            <a:r>
              <a:rPr lang="en-US" dirty="0" smtClean="0"/>
              <a:t> is intact .</a:t>
            </a:r>
          </a:p>
          <a:p>
            <a:pPr>
              <a:buNone/>
            </a:pPr>
            <a:r>
              <a:rPr lang="en-US" dirty="0" smtClean="0"/>
              <a:t>     4.Axonotmesis with disruption of </a:t>
            </a:r>
            <a:r>
              <a:rPr lang="en-US" dirty="0" err="1" smtClean="0"/>
              <a:t>endo</a:t>
            </a:r>
            <a:r>
              <a:rPr lang="en-US" dirty="0" smtClean="0"/>
              <a:t> &amp; per- </a:t>
            </a:r>
          </a:p>
          <a:p>
            <a:pPr>
              <a:buNone/>
            </a:pPr>
            <a:r>
              <a:rPr lang="en-US" dirty="0" smtClean="0"/>
              <a:t>           -</a:t>
            </a:r>
            <a:r>
              <a:rPr lang="en-US" dirty="0" err="1" smtClean="0"/>
              <a:t>ineurium</a:t>
            </a:r>
            <a:r>
              <a:rPr lang="en-US" dirty="0" smtClean="0"/>
              <a:t> but the </a:t>
            </a:r>
            <a:r>
              <a:rPr lang="en-US" dirty="0" err="1" smtClean="0"/>
              <a:t>epineurium</a:t>
            </a:r>
            <a:r>
              <a:rPr lang="en-US" dirty="0" smtClean="0"/>
              <a:t> is intact.</a:t>
            </a:r>
          </a:p>
          <a:p>
            <a:pPr>
              <a:buNone/>
            </a:pPr>
            <a:r>
              <a:rPr lang="en-US" dirty="0" smtClean="0"/>
              <a:t>     5.Neurotmesis with disruption of </a:t>
            </a:r>
            <a:r>
              <a:rPr lang="en-US" dirty="0" err="1" smtClean="0"/>
              <a:t>endo,peri</a:t>
            </a:r>
            <a:r>
              <a:rPr lang="en-US" dirty="0" smtClean="0"/>
              <a:t> &amp;</a:t>
            </a:r>
          </a:p>
          <a:p>
            <a:pPr>
              <a:buNone/>
            </a:pPr>
            <a:r>
              <a:rPr lang="en-US" dirty="0" smtClean="0"/>
              <a:t>             </a:t>
            </a:r>
            <a:r>
              <a:rPr lang="en-US" dirty="0" err="1" smtClean="0"/>
              <a:t>epineurium</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pPr>
              <a:buNone/>
            </a:pPr>
            <a:r>
              <a:rPr lang="en-US" dirty="0" smtClean="0"/>
              <a:t> Clinical features—</a:t>
            </a:r>
          </a:p>
          <a:p>
            <a:pPr>
              <a:buNone/>
            </a:pPr>
            <a:r>
              <a:rPr lang="en-US" dirty="0" smtClean="0"/>
              <a:t>   Loss of -Sensory</a:t>
            </a:r>
          </a:p>
          <a:p>
            <a:pPr>
              <a:buNone/>
            </a:pPr>
            <a:r>
              <a:rPr lang="en-US" dirty="0" smtClean="0"/>
              <a:t>                 -Motor</a:t>
            </a:r>
          </a:p>
          <a:p>
            <a:pPr>
              <a:buNone/>
            </a:pPr>
            <a:r>
              <a:rPr lang="en-US" dirty="0" smtClean="0"/>
              <a:t>                  -Autonomous &amp;</a:t>
            </a:r>
          </a:p>
          <a:p>
            <a:pPr>
              <a:buNone/>
            </a:pPr>
            <a:r>
              <a:rPr lang="en-US" dirty="0" smtClean="0"/>
              <a:t>                  -Reflex function depending upon the </a:t>
            </a:r>
          </a:p>
          <a:p>
            <a:pPr>
              <a:buNone/>
            </a:pPr>
            <a:r>
              <a:rPr lang="en-US" dirty="0" smtClean="0"/>
              <a:t>                       nerve involved</a:t>
            </a:r>
          </a:p>
          <a:p>
            <a:pPr>
              <a:buNone/>
            </a:pPr>
            <a:r>
              <a:rPr lang="en-US" dirty="0" smtClean="0"/>
              <a:t>   Secondary changes in skin &amp; joint will also appear.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